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rawings/drawing7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style6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olors6.xml" ContentType="application/vnd.ms-office.chartcolorstyle+xml"/>
  <Override PartName="/ppt/charts/style7.xml" ContentType="application/vnd.ms-office.chartstyle+xml"/>
  <Override PartName="/ppt/charts/chart9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0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sldIdLst>
    <p:sldId id="256" r:id="rId4"/>
    <p:sldId id="276" r:id="rId5"/>
    <p:sldId id="257" r:id="rId6"/>
    <p:sldId id="258" r:id="rId7"/>
    <p:sldId id="277" r:id="rId8"/>
    <p:sldId id="259" r:id="rId9"/>
    <p:sldId id="279" r:id="rId10"/>
    <p:sldId id="260" r:id="rId11"/>
    <p:sldId id="275" r:id="rId12"/>
    <p:sldId id="264" r:id="rId13"/>
    <p:sldId id="280" r:id="rId14"/>
    <p:sldId id="265" r:id="rId15"/>
    <p:sldId id="281" r:id="rId16"/>
    <p:sldId id="266" r:id="rId17"/>
    <p:sldId id="282" r:id="rId18"/>
    <p:sldId id="267" r:id="rId19"/>
    <p:sldId id="268" r:id="rId20"/>
    <p:sldId id="269" r:id="rId21"/>
    <p:sldId id="270" r:id="rId22"/>
    <p:sldId id="285" r:id="rId23"/>
    <p:sldId id="283" r:id="rId24"/>
    <p:sldId id="272" r:id="rId25"/>
    <p:sldId id="273" r:id="rId26"/>
    <p:sldId id="284" r:id="rId27"/>
    <p:sldId id="274" r:id="rId28"/>
    <p:sldId id="262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16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tina%20Fresneda\Desktop\IBGE\Censo%202022\Analfabetismo%20Censo%202022\CDDI%20alfabetiza&#231;&#227;o%20censo%202022\Gr&#225;ficos_tabelas_alfabetiza&#231;&#227;oCenso_apresenta&#231;&#227;o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tina%20Fresneda\Desktop\IBGE\Censo%202022\Analfabetismo%20Censo%202022\CDDI%20alfabetiza&#231;&#227;o%20censo%202022\Gr&#225;ficos_tabelas_alfabetiza&#231;&#227;oCenso2022_01_0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tina%20Fresneda\Desktop\IBGE\Censo%202022\Analfabetismo%20Censo%202022\CDDI%20alfabetiza&#231;&#227;o%20censo%202022\Gr&#225;ficos_tabelas_alfabetiza&#231;&#227;oCenso_apresenta&#231;&#227;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tina%20Fresneda\Desktop\IBGE\Censo%202022\Analfabetismo%20Censo%202022\CDDI%20alfabetiza&#231;&#227;o%20censo%202022\Gr&#225;ficos_tabelas_alfabetiza&#231;&#227;oCenso_apresenta&#231;&#227;o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tina%20Fresneda\Desktop\IBGE\Censo%202022\Analfabetismo%20Censo%202022\CDDI%20alfabetiza&#231;&#227;o%20censo%202022\Apresenta&#231;&#227;o\Gr&#225;ficos_tabelas_alfabetiza&#231;&#227;oCenso_apresenta&#231;&#227;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tina%20Fresneda\Desktop\IBGE\Censo%202022\Analfabetismo%20Censo%202022\CDDI%20alfabetiza&#231;&#227;o%20censo%202022\Apresenta&#231;&#227;o\Gr&#225;ficos_tabelas_alfabetiza&#231;&#227;oCenso_apresenta&#231;&#227;o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Betina%20Fresneda\Desktop\IBGE\Censo%202022\Analfabetismo%20Censo%202022\CDDI%20alfabetiza&#231;&#227;o%20censo%202022\Gr&#225;ficos_tabelas_alfabetiza&#231;&#227;oCenso2022_01_04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Betina%20Fresneda\Desktop\IBGE\Censo%202022\Analfabetismo%20Censo%202022\CDDI%20alfabetiza&#231;&#227;o%20censo%202022\Gr&#225;ficos_tabelas_alfabetiza&#231;&#227;oCenso2022_01_0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tina%20Fresneda\Desktop\IBGE\Censo%202022\Analfabetismo%20Censo%202022\CDDI%20alfabetiza&#231;&#227;o%20censo%202022\Gr&#225;ficos_tabelas_alfabetiza&#231;&#227;oCenso2022_01_04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tina%20Fresneda\Desktop\IBGE\Censo%202022\Analfabetismo%20Censo%202022\CDDI%20alfabetiza&#231;&#227;o%20censo%202022\Gr&#225;ficos_tabelas_alfabetiza&#231;&#227;oCenso2022_01_04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tina%20Fresneda\Desktop\IBGE\Censo%202022\Analfabetismo%20Censo%202022\CDDI%20alfabetiza&#231;&#227;o%20censo%202022\Gr&#225;ficos_tabelas_alfabetiza&#231;&#227;oCenso2022_01_04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tina%20Fresneda\Desktop\IBGE\Censo%202022\Analfabetismo%20Censo%202022\CDDI%20alfabetiza&#231;&#227;o%20censo%202022\Gr&#225;ficos_tabelas_alfabetiza&#231;&#227;oCenso2022_01_0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tina%20Fresneda\Desktop\IBGE\Censo%202022\Analfabetismo%20Censo%202022\CDDI%20alfabetiza&#231;&#227;o%20censo%202022\Gr&#225;ficos_tabelas_alfabetiza&#231;&#227;oCenso2022_01_04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600">
                <a:solidFill>
                  <a:schemeClr val="tx1"/>
                </a:solidFill>
                <a:effectLst/>
              </a:rPr>
              <a:t>Gráfico 1 - Taxa de alfabetização e de analfabetismo das pessoas de 15 anos ou mais de idade - Brasil - 1940/2022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1239219280096329E-2"/>
          <c:y val="0.1467981089875911"/>
          <c:w val="0.92050936514664849"/>
          <c:h val="0.659651453563549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'D_Gráfico 1'!$G$3</c:f>
              <c:strCache>
                <c:ptCount val="1"/>
                <c:pt idx="0">
                  <c:v>Taxa de alfabetização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'D_Gráfico 1'!$F$4:$F$12</c:f>
              <c:numCache>
                <c:formatCode>General</c:formatCode>
                <c:ptCount val="9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1991</c:v>
                </c:pt>
                <c:pt idx="6">
                  <c:v>2000</c:v>
                </c:pt>
                <c:pt idx="7">
                  <c:v>2010</c:v>
                </c:pt>
                <c:pt idx="8">
                  <c:v>2022</c:v>
                </c:pt>
              </c:numCache>
            </c:numRef>
          </c:cat>
          <c:val>
            <c:numRef>
              <c:f>'D_Gráfico 1'!$G$4:$G$12</c:f>
              <c:numCache>
                <c:formatCode>0.0</c:formatCode>
                <c:ptCount val="9"/>
                <c:pt idx="0">
                  <c:v>44</c:v>
                </c:pt>
                <c:pt idx="1">
                  <c:v>49.5</c:v>
                </c:pt>
                <c:pt idx="2">
                  <c:v>60.4</c:v>
                </c:pt>
                <c:pt idx="3">
                  <c:v>66.400000000000006</c:v>
                </c:pt>
                <c:pt idx="4">
                  <c:v>74.5</c:v>
                </c:pt>
                <c:pt idx="5">
                  <c:v>79.900000000000006</c:v>
                </c:pt>
                <c:pt idx="6">
                  <c:v>86.4</c:v>
                </c:pt>
                <c:pt idx="7">
                  <c:v>90.4</c:v>
                </c:pt>
                <c:pt idx="8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32-45FA-8D26-CB77D3A01DBD}"/>
            </c:ext>
          </c:extLst>
        </c:ser>
        <c:ser>
          <c:idx val="1"/>
          <c:order val="1"/>
          <c:tx>
            <c:strRef>
              <c:f>'D_Gráfico 1'!$H$3</c:f>
              <c:strCache>
                <c:ptCount val="1"/>
                <c:pt idx="0">
                  <c:v>Taxa de analfabetismo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'D_Gráfico 1'!$F$4:$F$12</c:f>
              <c:numCache>
                <c:formatCode>General</c:formatCode>
                <c:ptCount val="9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1991</c:v>
                </c:pt>
                <c:pt idx="6">
                  <c:v>2000</c:v>
                </c:pt>
                <c:pt idx="7">
                  <c:v>2010</c:v>
                </c:pt>
                <c:pt idx="8">
                  <c:v>2022</c:v>
                </c:pt>
              </c:numCache>
            </c:numRef>
          </c:cat>
          <c:val>
            <c:numRef>
              <c:f>'D_Gráfico 1'!$H$4:$H$12</c:f>
              <c:numCache>
                <c:formatCode>0.0</c:formatCode>
                <c:ptCount val="9"/>
                <c:pt idx="0">
                  <c:v>56</c:v>
                </c:pt>
                <c:pt idx="1">
                  <c:v>50.5</c:v>
                </c:pt>
                <c:pt idx="2">
                  <c:v>39.6</c:v>
                </c:pt>
                <c:pt idx="3">
                  <c:v>33.599999999999994</c:v>
                </c:pt>
                <c:pt idx="4">
                  <c:v>25.5</c:v>
                </c:pt>
                <c:pt idx="5">
                  <c:v>20.099999999999994</c:v>
                </c:pt>
                <c:pt idx="6">
                  <c:v>13.599999999999994</c:v>
                </c:pt>
                <c:pt idx="7">
                  <c:v>9.5999999999999943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32-45FA-8D26-CB77D3A01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63726032"/>
        <c:axId val="1155353200"/>
      </c:barChart>
      <c:catAx>
        <c:axId val="116372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5353200"/>
        <c:crosses val="autoZero"/>
        <c:auto val="1"/>
        <c:lblAlgn val="ctr"/>
        <c:lblOffset val="100"/>
        <c:noMultiLvlLbl val="0"/>
      </c:catAx>
      <c:valAx>
        <c:axId val="1155353200"/>
        <c:scaling>
          <c:orientation val="minMax"/>
          <c:max val="100"/>
        </c:scaling>
        <c:delete val="1"/>
        <c:axPos val="l"/>
        <c:numFmt formatCode="0" sourceLinked="0"/>
        <c:majorTickMark val="none"/>
        <c:minorTickMark val="none"/>
        <c:tickLblPos val="nextTo"/>
        <c:crossAx val="116372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6488109675240334"/>
          <c:y val="0.90019303197199418"/>
          <c:w val="0.70802648401343193"/>
          <c:h val="7.146911288714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600" b="0" i="0" u="none" strike="noStrike" kern="1200" spc="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spc="0" baseline="0">
                <a:solidFill>
                  <a:schemeClr val="tx1"/>
                </a:solidFill>
              </a:rPr>
              <a:t>Gráfico 9 - Taxa de alfabetização das pessoas de 15 anos ou mais de idade por Unidades da Federação - Brasil 2010/2022</a:t>
            </a:r>
          </a:p>
        </c:rich>
      </c:tx>
      <c:layout>
        <c:manualLayout>
          <c:xMode val="edge"/>
          <c:yMode val="edge"/>
          <c:x val="0.13915864928175578"/>
          <c:y val="3.20864145976222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695121094516491E-2"/>
          <c:y val="0.14154712017965151"/>
          <c:w val="0.93436524566260326"/>
          <c:h val="0.58664555303075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D_Gráfico9!$B$1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D_Gráfico9!$A$2:$A$28</c:f>
              <c:strCache>
                <c:ptCount val="27"/>
                <c:pt idx="0">
                  <c:v>Alagoas</c:v>
                </c:pt>
                <c:pt idx="1">
                  <c:v>Piauí</c:v>
                </c:pt>
                <c:pt idx="2">
                  <c:v>Paraíba</c:v>
                </c:pt>
                <c:pt idx="3">
                  <c:v>Maranhão</c:v>
                </c:pt>
                <c:pt idx="4">
                  <c:v>Ceará</c:v>
                </c:pt>
                <c:pt idx="5">
                  <c:v>Rio Grande do Norte</c:v>
                </c:pt>
                <c:pt idx="6">
                  <c:v>Sergipe</c:v>
                </c:pt>
                <c:pt idx="7">
                  <c:v>Pernambuco</c:v>
                </c:pt>
                <c:pt idx="8">
                  <c:v>Bahia</c:v>
                </c:pt>
                <c:pt idx="9">
                  <c:v>Acre</c:v>
                </c:pt>
                <c:pt idx="10">
                  <c:v>Tocantins</c:v>
                </c:pt>
                <c:pt idx="11">
                  <c:v>Pará</c:v>
                </c:pt>
                <c:pt idx="12">
                  <c:v>Amazonas</c:v>
                </c:pt>
                <c:pt idx="13">
                  <c:v>Roraima</c:v>
                </c:pt>
                <c:pt idx="14">
                  <c:v>Amapá</c:v>
                </c:pt>
                <c:pt idx="15">
                  <c:v>Rondônia</c:v>
                </c:pt>
                <c:pt idx="16">
                  <c:v>Minas Gerais</c:v>
                </c:pt>
                <c:pt idx="17">
                  <c:v>Mato Grosso</c:v>
                </c:pt>
                <c:pt idx="18">
                  <c:v>Espírito Santo</c:v>
                </c:pt>
                <c:pt idx="19">
                  <c:v>Goiás</c:v>
                </c:pt>
                <c:pt idx="20">
                  <c:v>Mato Grosso do Sul</c:v>
                </c:pt>
                <c:pt idx="21">
                  <c:v>Paraná</c:v>
                </c:pt>
                <c:pt idx="22">
                  <c:v>Rio de Janeiro</c:v>
                </c:pt>
                <c:pt idx="23">
                  <c:v>Rio Grande do Sul</c:v>
                </c:pt>
                <c:pt idx="24">
                  <c:v>São Paulo</c:v>
                </c:pt>
                <c:pt idx="25">
                  <c:v>Distrito Federal</c:v>
                </c:pt>
                <c:pt idx="26">
                  <c:v>Santa Catarina</c:v>
                </c:pt>
              </c:strCache>
            </c:strRef>
          </c:cat>
          <c:val>
            <c:numRef>
              <c:f>D_Gráfico9!$B$2:$B$28</c:f>
              <c:numCache>
                <c:formatCode>0.0</c:formatCode>
                <c:ptCount val="27"/>
                <c:pt idx="0">
                  <c:v>75.680000000000007</c:v>
                </c:pt>
                <c:pt idx="1">
                  <c:v>77.069999999999993</c:v>
                </c:pt>
                <c:pt idx="2">
                  <c:v>78.09</c:v>
                </c:pt>
                <c:pt idx="3">
                  <c:v>79.12</c:v>
                </c:pt>
                <c:pt idx="4">
                  <c:v>81.22</c:v>
                </c:pt>
                <c:pt idx="5">
                  <c:v>81.459999999999994</c:v>
                </c:pt>
                <c:pt idx="6">
                  <c:v>81.599999999999994</c:v>
                </c:pt>
                <c:pt idx="7">
                  <c:v>81.99</c:v>
                </c:pt>
                <c:pt idx="8">
                  <c:v>83.41</c:v>
                </c:pt>
                <c:pt idx="9">
                  <c:v>83.5</c:v>
                </c:pt>
                <c:pt idx="10">
                  <c:v>86.9</c:v>
                </c:pt>
                <c:pt idx="11">
                  <c:v>88.26</c:v>
                </c:pt>
                <c:pt idx="12">
                  <c:v>90.15</c:v>
                </c:pt>
                <c:pt idx="13">
                  <c:v>89.67</c:v>
                </c:pt>
                <c:pt idx="14">
                  <c:v>91.58</c:v>
                </c:pt>
                <c:pt idx="15">
                  <c:v>91.26</c:v>
                </c:pt>
                <c:pt idx="16">
                  <c:v>91.68</c:v>
                </c:pt>
                <c:pt idx="17">
                  <c:v>91.5</c:v>
                </c:pt>
                <c:pt idx="18">
                  <c:v>91.87</c:v>
                </c:pt>
                <c:pt idx="19">
                  <c:v>92.05</c:v>
                </c:pt>
                <c:pt idx="20">
                  <c:v>92.32</c:v>
                </c:pt>
                <c:pt idx="21">
                  <c:v>93.72</c:v>
                </c:pt>
                <c:pt idx="22">
                  <c:v>95.72</c:v>
                </c:pt>
                <c:pt idx="23">
                  <c:v>95.47</c:v>
                </c:pt>
                <c:pt idx="24">
                  <c:v>95.67</c:v>
                </c:pt>
                <c:pt idx="25">
                  <c:v>96.53</c:v>
                </c:pt>
                <c:pt idx="26">
                  <c:v>95.86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0-454A-94F2-29C564157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734411424"/>
        <c:axId val="734413344"/>
      </c:barChart>
      <c:lineChart>
        <c:grouping val="standard"/>
        <c:varyColors val="0"/>
        <c:ser>
          <c:idx val="1"/>
          <c:order val="1"/>
          <c:tx>
            <c:strRef>
              <c:f>D_Gráfico9!$C$1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D_Gráfico9!$A$2:$A$28</c:f>
              <c:strCache>
                <c:ptCount val="27"/>
                <c:pt idx="0">
                  <c:v>Alagoas</c:v>
                </c:pt>
                <c:pt idx="1">
                  <c:v>Piauí</c:v>
                </c:pt>
                <c:pt idx="2">
                  <c:v>Paraíba</c:v>
                </c:pt>
                <c:pt idx="3">
                  <c:v>Maranhão</c:v>
                </c:pt>
                <c:pt idx="4">
                  <c:v>Ceará</c:v>
                </c:pt>
                <c:pt idx="5">
                  <c:v>Rio Grande do Norte</c:v>
                </c:pt>
                <c:pt idx="6">
                  <c:v>Sergipe</c:v>
                </c:pt>
                <c:pt idx="7">
                  <c:v>Pernambuco</c:v>
                </c:pt>
                <c:pt idx="8">
                  <c:v>Bahia</c:v>
                </c:pt>
                <c:pt idx="9">
                  <c:v>Acre</c:v>
                </c:pt>
                <c:pt idx="10">
                  <c:v>Tocantins</c:v>
                </c:pt>
                <c:pt idx="11">
                  <c:v>Pará</c:v>
                </c:pt>
                <c:pt idx="12">
                  <c:v>Amazonas</c:v>
                </c:pt>
                <c:pt idx="13">
                  <c:v>Roraima</c:v>
                </c:pt>
                <c:pt idx="14">
                  <c:v>Amapá</c:v>
                </c:pt>
                <c:pt idx="15">
                  <c:v>Rondônia</c:v>
                </c:pt>
                <c:pt idx="16">
                  <c:v>Minas Gerais</c:v>
                </c:pt>
                <c:pt idx="17">
                  <c:v>Mato Grosso</c:v>
                </c:pt>
                <c:pt idx="18">
                  <c:v>Espírito Santo</c:v>
                </c:pt>
                <c:pt idx="19">
                  <c:v>Goiás</c:v>
                </c:pt>
                <c:pt idx="20">
                  <c:v>Mato Grosso do Sul</c:v>
                </c:pt>
                <c:pt idx="21">
                  <c:v>Paraná</c:v>
                </c:pt>
                <c:pt idx="22">
                  <c:v>Rio de Janeiro</c:v>
                </c:pt>
                <c:pt idx="23">
                  <c:v>Rio Grande do Sul</c:v>
                </c:pt>
                <c:pt idx="24">
                  <c:v>São Paulo</c:v>
                </c:pt>
                <c:pt idx="25">
                  <c:v>Distrito Federal</c:v>
                </c:pt>
                <c:pt idx="26">
                  <c:v>Santa Catarina</c:v>
                </c:pt>
              </c:strCache>
            </c:strRef>
          </c:cat>
          <c:val>
            <c:numRef>
              <c:f>D_Gráfico9!$C$2:$C$28</c:f>
              <c:numCache>
                <c:formatCode>0.0</c:formatCode>
                <c:ptCount val="27"/>
                <c:pt idx="0">
                  <c:v>82.34</c:v>
                </c:pt>
                <c:pt idx="1">
                  <c:v>82.77</c:v>
                </c:pt>
                <c:pt idx="2">
                  <c:v>84.04</c:v>
                </c:pt>
                <c:pt idx="3">
                  <c:v>84.95</c:v>
                </c:pt>
                <c:pt idx="4">
                  <c:v>85.88</c:v>
                </c:pt>
                <c:pt idx="5">
                  <c:v>86.14</c:v>
                </c:pt>
                <c:pt idx="6">
                  <c:v>86.19</c:v>
                </c:pt>
                <c:pt idx="7">
                  <c:v>86.59</c:v>
                </c:pt>
                <c:pt idx="8">
                  <c:v>87.4</c:v>
                </c:pt>
                <c:pt idx="9">
                  <c:v>87.87</c:v>
                </c:pt>
                <c:pt idx="10">
                  <c:v>90.94</c:v>
                </c:pt>
                <c:pt idx="11">
                  <c:v>91.24</c:v>
                </c:pt>
                <c:pt idx="12">
                  <c:v>93.06</c:v>
                </c:pt>
                <c:pt idx="13">
                  <c:v>93.08</c:v>
                </c:pt>
                <c:pt idx="14">
                  <c:v>93.53</c:v>
                </c:pt>
                <c:pt idx="15">
                  <c:v>93.55</c:v>
                </c:pt>
                <c:pt idx="16">
                  <c:v>94.15</c:v>
                </c:pt>
                <c:pt idx="17">
                  <c:v>94.19</c:v>
                </c:pt>
                <c:pt idx="18">
                  <c:v>94.38</c:v>
                </c:pt>
                <c:pt idx="19">
                  <c:v>94.51</c:v>
                </c:pt>
                <c:pt idx="20">
                  <c:v>94.61</c:v>
                </c:pt>
                <c:pt idx="21">
                  <c:v>95.69</c:v>
                </c:pt>
                <c:pt idx="22">
                  <c:v>96.72</c:v>
                </c:pt>
                <c:pt idx="23">
                  <c:v>96.89</c:v>
                </c:pt>
                <c:pt idx="24">
                  <c:v>96.89</c:v>
                </c:pt>
                <c:pt idx="25">
                  <c:v>97.23</c:v>
                </c:pt>
                <c:pt idx="26">
                  <c:v>97.33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50-454A-94F2-29C564157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4411424"/>
        <c:axId val="734413344"/>
      </c:lineChart>
      <c:catAx>
        <c:axId val="73441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734413344"/>
        <c:crosses val="autoZero"/>
        <c:auto val="1"/>
        <c:lblAlgn val="ctr"/>
        <c:lblOffset val="100"/>
        <c:noMultiLvlLbl val="0"/>
      </c:catAx>
      <c:valAx>
        <c:axId val="734413344"/>
        <c:scaling>
          <c:orientation val="minMax"/>
          <c:max val="100"/>
        </c:scaling>
        <c:delete val="1"/>
        <c:axPos val="l"/>
        <c:numFmt formatCode="0" sourceLinked="0"/>
        <c:majorTickMark val="none"/>
        <c:minorTickMark val="none"/>
        <c:tickLblPos val="nextTo"/>
        <c:crossAx val="73441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2965839386886"/>
          <c:y val="0.90755755974335195"/>
          <c:w val="0.16665163594879848"/>
          <c:h val="5.8064138902052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600">
                <a:solidFill>
                  <a:sysClr val="windowText" lastClr="000000"/>
                </a:solidFill>
              </a:rPr>
              <a:t>Gráfico 10 - Taxa de alfabetização de pessoas indígenas com 15 anos ou mais de idade por Grandes Regiões - Brasil - 2010/2022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D_Gráfico10!$B$14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D_Gráfico10!$A$15:$A$20</c:f>
              <c:strCache>
                <c:ptCount val="6"/>
                <c:pt idx="0">
                  <c:v>Brasil</c:v>
                </c:pt>
                <c:pt idx="1">
                  <c:v>Sudeste</c:v>
                </c:pt>
                <c:pt idx="2">
                  <c:v>Sul</c:v>
                </c:pt>
                <c:pt idx="3">
                  <c:v>Centro-Oeste</c:v>
                </c:pt>
                <c:pt idx="4">
                  <c:v>Nordeste</c:v>
                </c:pt>
                <c:pt idx="5">
                  <c:v>Norte</c:v>
                </c:pt>
              </c:strCache>
            </c:strRef>
          </c:cat>
          <c:val>
            <c:numRef>
              <c:f>D_Gráfico10!$B$15:$B$20</c:f>
              <c:numCache>
                <c:formatCode>_-* #,##0.0_-;\-* #,##0.0_-;_-* "-"??_-;_-@_-</c:formatCode>
                <c:ptCount val="6"/>
                <c:pt idx="0">
                  <c:v>76.596104641326662</c:v>
                </c:pt>
                <c:pt idx="1">
                  <c:v>89.533689142799872</c:v>
                </c:pt>
                <c:pt idx="2">
                  <c:v>84.344136231400668</c:v>
                </c:pt>
                <c:pt idx="3">
                  <c:v>79.234097843362449</c:v>
                </c:pt>
                <c:pt idx="4">
                  <c:v>75.606947211155372</c:v>
                </c:pt>
                <c:pt idx="5">
                  <c:v>68.712932935529906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A3-409D-8EAB-51C8F825383D}"/>
            </c:ext>
          </c:extLst>
        </c:ser>
        <c:ser>
          <c:idx val="1"/>
          <c:order val="1"/>
          <c:tx>
            <c:strRef>
              <c:f>D_Gráfico10!$C$14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D_Gráfico10!$A$15:$A$20</c:f>
              <c:strCache>
                <c:ptCount val="6"/>
                <c:pt idx="0">
                  <c:v>Brasil</c:v>
                </c:pt>
                <c:pt idx="1">
                  <c:v>Sudeste</c:v>
                </c:pt>
                <c:pt idx="2">
                  <c:v>Sul</c:v>
                </c:pt>
                <c:pt idx="3">
                  <c:v>Centro-Oeste</c:v>
                </c:pt>
                <c:pt idx="4">
                  <c:v>Nordeste</c:v>
                </c:pt>
                <c:pt idx="5">
                  <c:v>Norte</c:v>
                </c:pt>
              </c:strCache>
            </c:strRef>
          </c:cat>
          <c:val>
            <c:numRef>
              <c:f>D_Gráfico10!$C$15:$C$20</c:f>
              <c:numCache>
                <c:formatCode>_-* #,##0.0_-;\-* #,##0.0_-;_-* "-"??_-;_-@_-</c:formatCode>
                <c:ptCount val="6"/>
                <c:pt idx="0">
                  <c:v>84.947769880883996</c:v>
                </c:pt>
                <c:pt idx="1">
                  <c:v>91.686073362222288</c:v>
                </c:pt>
                <c:pt idx="2">
                  <c:v>89.416131159609222</c:v>
                </c:pt>
                <c:pt idx="3">
                  <c:v>87.301540719002205</c:v>
                </c:pt>
                <c:pt idx="4">
                  <c:v>82.001174925703225</c:v>
                </c:pt>
                <c:pt idx="5">
                  <c:v>84.73024504951529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A3-409D-8EAB-51C8F8253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9847600"/>
        <c:axId val="2099853840"/>
      </c:barChart>
      <c:catAx>
        <c:axId val="209984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9853840"/>
        <c:crosses val="autoZero"/>
        <c:auto val="1"/>
        <c:lblAlgn val="ctr"/>
        <c:lblOffset val="100"/>
        <c:noMultiLvlLbl val="0"/>
      </c:catAx>
      <c:valAx>
        <c:axId val="209985384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209984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235087542494054"/>
          <c:y val="0.8998873830662325"/>
          <c:w val="0.19014661758792414"/>
          <c:h val="7.1779909745826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600">
                <a:solidFill>
                  <a:sysClr val="windowText" lastClr="000000"/>
                </a:solidFill>
              </a:rPr>
              <a:t>Gráfico 12 - Taxa de analfabetismo das pessoas indígenas com 15 anos ou mais de idade - Brasil 2010/2022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D_Gráfico12!$C$60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D_Gráfico12!$B$61:$B$67</c:f>
              <c:strCache>
                <c:ptCount val="7"/>
                <c:pt idx="0">
                  <c:v>15 a 19</c:v>
                </c:pt>
                <c:pt idx="1">
                  <c:v>20 a 24</c:v>
                </c:pt>
                <c:pt idx="2">
                  <c:v>25 a 34</c:v>
                </c:pt>
                <c:pt idx="3">
                  <c:v>35 a 44</c:v>
                </c:pt>
                <c:pt idx="4">
                  <c:v>45 a 54</c:v>
                </c:pt>
                <c:pt idx="5">
                  <c:v>55 a 64</c:v>
                </c:pt>
                <c:pt idx="6">
                  <c:v>65 ou mais</c:v>
                </c:pt>
              </c:strCache>
            </c:strRef>
          </c:cat>
          <c:val>
            <c:numRef>
              <c:f>D_Gráfico12!$C$61:$C$67</c:f>
              <c:numCache>
                <c:formatCode>_-* #,##0.0_-;\-* #,##0.0_-;_-* "-"??_-;_-@_-</c:formatCode>
                <c:ptCount val="7"/>
                <c:pt idx="0">
                  <c:v>11.791259982253772</c:v>
                </c:pt>
                <c:pt idx="1">
                  <c:v>13.588057623705765</c:v>
                </c:pt>
                <c:pt idx="2">
                  <c:v>17.361173142772071</c:v>
                </c:pt>
                <c:pt idx="3">
                  <c:v>22.949372355215488</c:v>
                </c:pt>
                <c:pt idx="4">
                  <c:v>28.356346814326766</c:v>
                </c:pt>
                <c:pt idx="5">
                  <c:v>38.293440078424965</c:v>
                </c:pt>
                <c:pt idx="6">
                  <c:v>52.72030817174516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75-48FA-8B35-41E8930B96FC}"/>
            </c:ext>
          </c:extLst>
        </c:ser>
        <c:ser>
          <c:idx val="1"/>
          <c:order val="1"/>
          <c:tx>
            <c:strRef>
              <c:f>D_Gráfico12!$D$60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D_Gráfico12!$B$61:$B$67</c:f>
              <c:strCache>
                <c:ptCount val="7"/>
                <c:pt idx="0">
                  <c:v>15 a 19</c:v>
                </c:pt>
                <c:pt idx="1">
                  <c:v>20 a 24</c:v>
                </c:pt>
                <c:pt idx="2">
                  <c:v>25 a 34</c:v>
                </c:pt>
                <c:pt idx="3">
                  <c:v>35 a 44</c:v>
                </c:pt>
                <c:pt idx="4">
                  <c:v>45 a 54</c:v>
                </c:pt>
                <c:pt idx="5">
                  <c:v>55 a 64</c:v>
                </c:pt>
                <c:pt idx="6">
                  <c:v>65 ou mais</c:v>
                </c:pt>
              </c:strCache>
            </c:strRef>
          </c:cat>
          <c:val>
            <c:numRef>
              <c:f>D_Gráfico12!$D$61:$D$67</c:f>
              <c:numCache>
                <c:formatCode>_-* #,##0.0_-;\-* #,##0.0_-;_-* "-"??_-;_-@_-</c:formatCode>
                <c:ptCount val="7"/>
                <c:pt idx="0">
                  <c:v>5.531801836313532</c:v>
                </c:pt>
                <c:pt idx="1">
                  <c:v>5.5245724441143507</c:v>
                </c:pt>
                <c:pt idx="2">
                  <c:v>6.7102385907687561</c:v>
                </c:pt>
                <c:pt idx="3">
                  <c:v>12.031455388234209</c:v>
                </c:pt>
                <c:pt idx="4">
                  <c:v>19.381669614000856</c:v>
                </c:pt>
                <c:pt idx="5">
                  <c:v>27.391028353787561</c:v>
                </c:pt>
                <c:pt idx="6">
                  <c:v>42.879989713174368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75-48FA-8B35-41E8930B9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7341696"/>
        <c:axId val="977350336"/>
      </c:lineChart>
      <c:catAx>
        <c:axId val="97734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50336"/>
        <c:crosses val="autoZero"/>
        <c:auto val="1"/>
        <c:lblAlgn val="ctr"/>
        <c:lblOffset val="100"/>
        <c:noMultiLvlLbl val="0"/>
      </c:catAx>
      <c:valAx>
        <c:axId val="97735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4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pt-BR" sz="1600" b="0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Taxa de analfabetismo das pessoas de 15 anos ou mais de idade segundo grupos de idade - São Paulo (SP), São Paulo, Brasil - 2022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SP!$A$3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SP!$B$2:$H$2</c:f>
              <c:strCache>
                <c:ptCount val="7"/>
                <c:pt idx="0">
                  <c:v>15 a 19 anos</c:v>
                </c:pt>
                <c:pt idx="1">
                  <c:v>20 a 24 anos</c:v>
                </c:pt>
                <c:pt idx="2">
                  <c:v>25 a 34 anos</c:v>
                </c:pt>
                <c:pt idx="3">
                  <c:v>35 a 44 anos</c:v>
                </c:pt>
                <c:pt idx="4">
                  <c:v>45 a 54 anos</c:v>
                </c:pt>
                <c:pt idx="5">
                  <c:v>55 a 64 anos</c:v>
                </c:pt>
                <c:pt idx="6">
                  <c:v>65 anos ou mais</c:v>
                </c:pt>
              </c:strCache>
            </c:strRef>
          </c:cat>
          <c:val>
            <c:numRef>
              <c:f>SP!$B$3:$H$3</c:f>
              <c:numCache>
                <c:formatCode>0.0</c:formatCode>
                <c:ptCount val="7"/>
                <c:pt idx="0">
                  <c:v>1.5400000000000063</c:v>
                </c:pt>
                <c:pt idx="1">
                  <c:v>1.5400000000000063</c:v>
                </c:pt>
                <c:pt idx="2">
                  <c:v>1.9599999999999937</c:v>
                </c:pt>
                <c:pt idx="3">
                  <c:v>4.1099999999999994</c:v>
                </c:pt>
                <c:pt idx="4">
                  <c:v>7.8299999999999983</c:v>
                </c:pt>
                <c:pt idx="5">
                  <c:v>11.469999999999999</c:v>
                </c:pt>
                <c:pt idx="6">
                  <c:v>20.25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B6-4207-84F0-90961AA6C02A}"/>
            </c:ext>
          </c:extLst>
        </c:ser>
        <c:ser>
          <c:idx val="1"/>
          <c:order val="1"/>
          <c:tx>
            <c:strRef>
              <c:f>SP!$A$4</c:f>
              <c:strCache>
                <c:ptCount val="1"/>
                <c:pt idx="0">
                  <c:v>São Paulo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5.1314797044499129E-3"/>
                  <c:y val="-2.25661305496845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150958992036674E-2"/>
                      <c:h val="4.13413748099101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8B6-4207-84F0-90961AA6C02A}"/>
                </c:ext>
              </c:extLst>
            </c:dLbl>
            <c:dLbl>
              <c:idx val="1"/>
              <c:layout>
                <c:manualLayout>
                  <c:x val="0"/>
                  <c:y val="-1.4826021886477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B6-4207-84F0-90961AA6C02A}"/>
                </c:ext>
              </c:extLst>
            </c:dLbl>
            <c:dLbl>
              <c:idx val="2"/>
              <c:layout>
                <c:manualLayout>
                  <c:x val="0"/>
                  <c:y val="-2.1180031266395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B6-4207-84F0-90961AA6C02A}"/>
                </c:ext>
              </c:extLst>
            </c:dLbl>
            <c:dLbl>
              <c:idx val="3"/>
              <c:layout>
                <c:manualLayout>
                  <c:x val="0"/>
                  <c:y val="2.1180031266395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B6-4207-84F0-90961AA6C02A}"/>
                </c:ext>
              </c:extLst>
            </c:dLbl>
            <c:dLbl>
              <c:idx val="4"/>
              <c:layout>
                <c:manualLayout>
                  <c:x val="-1.8012135195413888E-2"/>
                  <c:y val="-2.92831988515660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684822135664985E-2"/>
                      <c:h val="2.7530262622866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8B6-4207-84F0-90961AA6C02A}"/>
                </c:ext>
              </c:extLst>
            </c:dLbl>
            <c:dLbl>
              <c:idx val="5"/>
              <c:layout>
                <c:manualLayout>
                  <c:x val="-2.6365348790209461E-2"/>
                  <c:y val="-4.0242059406152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B6-4207-84F0-90961AA6C0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SP!$B$2:$H$2</c:f>
              <c:strCache>
                <c:ptCount val="7"/>
                <c:pt idx="0">
                  <c:v>15 a 19 anos</c:v>
                </c:pt>
                <c:pt idx="1">
                  <c:v>20 a 24 anos</c:v>
                </c:pt>
                <c:pt idx="2">
                  <c:v>25 a 34 anos</c:v>
                </c:pt>
                <c:pt idx="3">
                  <c:v>35 a 44 anos</c:v>
                </c:pt>
                <c:pt idx="4">
                  <c:v>45 a 54 anos</c:v>
                </c:pt>
                <c:pt idx="5">
                  <c:v>55 a 64 anos</c:v>
                </c:pt>
                <c:pt idx="6">
                  <c:v>65 anos ou mais</c:v>
                </c:pt>
              </c:strCache>
            </c:strRef>
          </c:cat>
          <c:val>
            <c:numRef>
              <c:f>SP!$B$4:$H$4</c:f>
              <c:numCache>
                <c:formatCode>0.0</c:formatCode>
                <c:ptCount val="7"/>
                <c:pt idx="0">
                  <c:v>0.93999999999999773</c:v>
                </c:pt>
                <c:pt idx="1">
                  <c:v>0.89000000000000057</c:v>
                </c:pt>
                <c:pt idx="2">
                  <c:v>0.93999999999999773</c:v>
                </c:pt>
                <c:pt idx="3">
                  <c:v>1.4200000000000017</c:v>
                </c:pt>
                <c:pt idx="4">
                  <c:v>2.8499999999999943</c:v>
                </c:pt>
                <c:pt idx="5">
                  <c:v>4.5</c:v>
                </c:pt>
                <c:pt idx="6">
                  <c:v>9.7000000000000028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8B6-4207-84F0-90961AA6C02A}"/>
            </c:ext>
          </c:extLst>
        </c:ser>
        <c:ser>
          <c:idx val="2"/>
          <c:order val="2"/>
          <c:tx>
            <c:strRef>
              <c:f>SP!$A$5</c:f>
              <c:strCache>
                <c:ptCount val="1"/>
                <c:pt idx="0">
                  <c:v>São Paulo (SP)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167957200721335E-17"/>
                  <c:y val="2.5416037519674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B6-4207-84F0-90961AA6C02A}"/>
                </c:ext>
              </c:extLst>
            </c:dLbl>
            <c:dLbl>
              <c:idx val="1"/>
              <c:layout>
                <c:manualLayout>
                  <c:x val="9.227872076573277E-3"/>
                  <c:y val="1.4826021886477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B6-4207-84F0-90961AA6C02A}"/>
                </c:ext>
              </c:extLst>
            </c:dLbl>
            <c:dLbl>
              <c:idx val="2"/>
              <c:layout>
                <c:manualLayout>
                  <c:x val="2.636534879020888E-3"/>
                  <c:y val="1.4826021886477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8B6-4207-84F0-90961AA6C02A}"/>
                </c:ext>
              </c:extLst>
            </c:dLbl>
            <c:dLbl>
              <c:idx val="3"/>
              <c:layout>
                <c:manualLayout>
                  <c:x val="-2.3728813911188425E-2"/>
                  <c:y val="-3.1770046899593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8B6-4207-84F0-90961AA6C02A}"/>
                </c:ext>
              </c:extLst>
            </c:dLbl>
            <c:dLbl>
              <c:idx val="4"/>
              <c:layout>
                <c:manualLayout>
                  <c:x val="-6.5913371975523409E-3"/>
                  <c:y val="3.6006053152872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8B6-4207-84F0-90961AA6C02A}"/>
                </c:ext>
              </c:extLst>
            </c:dLbl>
            <c:dLbl>
              <c:idx val="5"/>
              <c:layout>
                <c:manualLayout>
                  <c:x val="-1.3182674395104682E-2"/>
                  <c:y val="2.5416037519674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8B6-4207-84F0-90961AA6C02A}"/>
                </c:ext>
              </c:extLst>
            </c:dLbl>
            <c:dLbl>
              <c:idx val="6"/>
              <c:layout>
                <c:manualLayout>
                  <c:x val="-1.5819209274125619E-2"/>
                  <c:y val="3.388805002623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8B6-4207-84F0-90961AA6C0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SP!$B$2:$H$2</c:f>
              <c:strCache>
                <c:ptCount val="7"/>
                <c:pt idx="0">
                  <c:v>15 a 19 anos</c:v>
                </c:pt>
                <c:pt idx="1">
                  <c:v>20 a 24 anos</c:v>
                </c:pt>
                <c:pt idx="2">
                  <c:v>25 a 34 anos</c:v>
                </c:pt>
                <c:pt idx="3">
                  <c:v>35 a 44 anos</c:v>
                </c:pt>
                <c:pt idx="4">
                  <c:v>45 a 54 anos</c:v>
                </c:pt>
                <c:pt idx="5">
                  <c:v>55 a 64 anos</c:v>
                </c:pt>
                <c:pt idx="6">
                  <c:v>65 anos ou mais</c:v>
                </c:pt>
              </c:strCache>
            </c:strRef>
          </c:cat>
          <c:val>
            <c:numRef>
              <c:f>SP!$B$5:$H$5</c:f>
              <c:numCache>
                <c:formatCode>0.0</c:formatCode>
                <c:ptCount val="7"/>
                <c:pt idx="0">
                  <c:v>0.92000000000000171</c:v>
                </c:pt>
                <c:pt idx="1">
                  <c:v>0.82999999999999829</c:v>
                </c:pt>
                <c:pt idx="2">
                  <c:v>0.85999999999999943</c:v>
                </c:pt>
                <c:pt idx="3">
                  <c:v>1.2600000000000051</c:v>
                </c:pt>
                <c:pt idx="4">
                  <c:v>2.5699999999999932</c:v>
                </c:pt>
                <c:pt idx="5">
                  <c:v>4</c:v>
                </c:pt>
                <c:pt idx="6">
                  <c:v>7.1299999999999955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58B6-4207-84F0-90961AA6C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807935"/>
        <c:axId val="200380303"/>
      </c:lineChart>
      <c:catAx>
        <c:axId val="12980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200380303"/>
        <c:crosses val="autoZero"/>
        <c:auto val="1"/>
        <c:lblAlgn val="ctr"/>
        <c:lblOffset val="100"/>
        <c:noMultiLvlLbl val="0"/>
      </c:catAx>
      <c:valAx>
        <c:axId val="200380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80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 2 - Taxa de analfabetismo das pessoas de 15 anos</a:t>
            </a:r>
            <a:r>
              <a:rPr lang="pt-BR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mais de idade segundo grupos de idade - Brasil - 2000/2010/2022</a:t>
            </a:r>
            <a:endParaRPr lang="pt-BR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'D_Gráfico 2'!$C$16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'D_Gráfico 2'!$B$17:$B$27</c:f>
              <c:strCache>
                <c:ptCount val="11"/>
                <c:pt idx="0">
                  <c:v>15 a 19</c:v>
                </c:pt>
                <c:pt idx="1">
                  <c:v>20 a 24</c:v>
                </c:pt>
                <c:pt idx="2">
                  <c:v>25 a 29</c:v>
                </c:pt>
                <c:pt idx="3">
                  <c:v>30 a 34</c:v>
                </c:pt>
                <c:pt idx="4">
                  <c:v>35 a 39</c:v>
                </c:pt>
                <c:pt idx="5">
                  <c:v>40 a 44</c:v>
                </c:pt>
                <c:pt idx="6">
                  <c:v>45 a 49</c:v>
                </c:pt>
                <c:pt idx="7">
                  <c:v>50 a 54</c:v>
                </c:pt>
                <c:pt idx="8">
                  <c:v>55 a 59</c:v>
                </c:pt>
                <c:pt idx="9">
                  <c:v>60 a 64</c:v>
                </c:pt>
                <c:pt idx="10">
                  <c:v>65 ou mais</c:v>
                </c:pt>
              </c:strCache>
            </c:strRef>
          </c:cat>
          <c:val>
            <c:numRef>
              <c:f>'D_Gráfico 2'!$C$17:$C$27</c:f>
              <c:numCache>
                <c:formatCode>General</c:formatCode>
                <c:ptCount val="11"/>
                <c:pt idx="0" formatCode="0.0">
                  <c:v>5</c:v>
                </c:pt>
                <c:pt idx="1">
                  <c:v>6.7</c:v>
                </c:pt>
                <c:pt idx="2" formatCode="0.0">
                  <c:v>8</c:v>
                </c:pt>
                <c:pt idx="3">
                  <c:v>9.6999999999999993</c:v>
                </c:pt>
                <c:pt idx="4" formatCode="0.0">
                  <c:v>10.8</c:v>
                </c:pt>
                <c:pt idx="5">
                  <c:v>12.4</c:v>
                </c:pt>
                <c:pt idx="6" formatCode="0.0">
                  <c:v>15.7</c:v>
                </c:pt>
                <c:pt idx="7">
                  <c:v>20.3</c:v>
                </c:pt>
                <c:pt idx="8" formatCode="0.0">
                  <c:v>25.5</c:v>
                </c:pt>
                <c:pt idx="9">
                  <c:v>29.1</c:v>
                </c:pt>
                <c:pt idx="10" formatCode="0.0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85-43D5-995F-9296C140EF61}"/>
            </c:ext>
          </c:extLst>
        </c:ser>
        <c:ser>
          <c:idx val="1"/>
          <c:order val="1"/>
          <c:tx>
            <c:strRef>
              <c:f>'D_Gráfico 2'!$D$16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366914416071823E-2"/>
                  <c:y val="-3.0293923183266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85-43D5-995F-9296C140EF61}"/>
                </c:ext>
              </c:extLst>
            </c:dLbl>
            <c:dLbl>
              <c:idx val="1"/>
              <c:layout>
                <c:manualLayout>
                  <c:x val="-2.7270341207349082E-2"/>
                  <c:y val="-3.3121177918917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85-43D5-995F-9296C140EF61}"/>
                </c:ext>
              </c:extLst>
            </c:dLbl>
            <c:dLbl>
              <c:idx val="2"/>
              <c:layout>
                <c:manualLayout>
                  <c:x val="-2.7270341207349082E-2"/>
                  <c:y val="-3.3121177918917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85-43D5-995F-9296C140EF61}"/>
                </c:ext>
              </c:extLst>
            </c:dLbl>
            <c:dLbl>
              <c:idx val="3"/>
              <c:layout>
                <c:manualLayout>
                  <c:x val="-2.7270341207349082E-2"/>
                  <c:y val="-3.5948432654569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85-43D5-995F-9296C140EF61}"/>
                </c:ext>
              </c:extLst>
            </c:dLbl>
            <c:dLbl>
              <c:idx val="4"/>
              <c:layout>
                <c:manualLayout>
                  <c:x val="-2.0697132484607649E-2"/>
                  <c:y val="-3.0293923183266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85-43D5-995F-9296C140EF61}"/>
                </c:ext>
              </c:extLst>
            </c:dLbl>
            <c:dLbl>
              <c:idx val="5"/>
              <c:layout>
                <c:manualLayout>
                  <c:x val="-2.7270341207349023E-2"/>
                  <c:y val="-3.3121177918917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85-43D5-995F-9296C140EF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'D_Gráfico 2'!$B$17:$B$27</c:f>
              <c:strCache>
                <c:ptCount val="11"/>
                <c:pt idx="0">
                  <c:v>15 a 19</c:v>
                </c:pt>
                <c:pt idx="1">
                  <c:v>20 a 24</c:v>
                </c:pt>
                <c:pt idx="2">
                  <c:v>25 a 29</c:v>
                </c:pt>
                <c:pt idx="3">
                  <c:v>30 a 34</c:v>
                </c:pt>
                <c:pt idx="4">
                  <c:v>35 a 39</c:v>
                </c:pt>
                <c:pt idx="5">
                  <c:v>40 a 44</c:v>
                </c:pt>
                <c:pt idx="6">
                  <c:v>45 a 49</c:v>
                </c:pt>
                <c:pt idx="7">
                  <c:v>50 a 54</c:v>
                </c:pt>
                <c:pt idx="8">
                  <c:v>55 a 59</c:v>
                </c:pt>
                <c:pt idx="9">
                  <c:v>60 a 64</c:v>
                </c:pt>
                <c:pt idx="10">
                  <c:v>65 ou mais</c:v>
                </c:pt>
              </c:strCache>
            </c:strRef>
          </c:cat>
          <c:val>
            <c:numRef>
              <c:f>'D_Gráfico 2'!$D$17:$D$27</c:f>
              <c:numCache>
                <c:formatCode>General</c:formatCode>
                <c:ptCount val="11"/>
                <c:pt idx="0">
                  <c:v>2.2000000000000002</c:v>
                </c:pt>
                <c:pt idx="1">
                  <c:v>2.8</c:v>
                </c:pt>
                <c:pt idx="2" formatCode="0.0">
                  <c:v>4</c:v>
                </c:pt>
                <c:pt idx="3">
                  <c:v>5.9</c:v>
                </c:pt>
                <c:pt idx="4" formatCode="0.0">
                  <c:v>7</c:v>
                </c:pt>
                <c:pt idx="5">
                  <c:v>9.3000000000000007</c:v>
                </c:pt>
                <c:pt idx="6">
                  <c:v>10.5</c:v>
                </c:pt>
                <c:pt idx="7">
                  <c:v>12.3</c:v>
                </c:pt>
                <c:pt idx="8">
                  <c:v>15.7</c:v>
                </c:pt>
                <c:pt idx="9">
                  <c:v>20.399999999999999</c:v>
                </c:pt>
                <c:pt idx="10">
                  <c:v>29.4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F85-43D5-995F-9296C140EF61}"/>
            </c:ext>
          </c:extLst>
        </c:ser>
        <c:ser>
          <c:idx val="2"/>
          <c:order val="2"/>
          <c:tx>
            <c:strRef>
              <c:f>'D_Gráfico 2'!$E$16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0211200235484579E-3"/>
                  <c:y val="2.0596662058464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85-43D5-995F-9296C140EF61}"/>
                </c:ext>
              </c:extLst>
            </c:dLbl>
            <c:dLbl>
              <c:idx val="1"/>
              <c:layout>
                <c:manualLayout>
                  <c:x val="-5.4634876247945932E-3"/>
                  <c:y val="1.4942152587160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85-43D5-995F-9296C140EF61}"/>
                </c:ext>
              </c:extLst>
            </c:dLbl>
            <c:dLbl>
              <c:idx val="2"/>
              <c:layout>
                <c:manualLayout>
                  <c:x val="-7.0211200235484579E-3"/>
                  <c:y val="1.7769407322812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85-43D5-995F-9296C140EF61}"/>
                </c:ext>
              </c:extLst>
            </c:dLbl>
            <c:dLbl>
              <c:idx val="3"/>
              <c:layout>
                <c:manualLayout>
                  <c:x val="-5.4634876247945646E-3"/>
                  <c:y val="2.3423916794115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85-43D5-995F-9296C140EF61}"/>
                </c:ext>
              </c:extLst>
            </c:dLbl>
            <c:dLbl>
              <c:idx val="4"/>
              <c:layout>
                <c:manualLayout>
                  <c:x val="-2.2597444011087455E-2"/>
                  <c:y val="3.1905681001070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85-43D5-995F-9296C140EF61}"/>
                </c:ext>
              </c:extLst>
            </c:dLbl>
            <c:dLbl>
              <c:idx val="5"/>
              <c:layout>
                <c:manualLayout>
                  <c:x val="-2.7270341207349023E-2"/>
                  <c:y val="3.7560190472374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85-43D5-995F-9296C140EF61}"/>
                </c:ext>
              </c:extLst>
            </c:dLbl>
            <c:dLbl>
              <c:idx val="6"/>
              <c:layout>
                <c:manualLayout>
                  <c:x val="-2.7270341207349082E-2"/>
                  <c:y val="4.0387445208025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85-43D5-995F-9296C140EF61}"/>
                </c:ext>
              </c:extLst>
            </c:dLbl>
            <c:dLbl>
              <c:idx val="7"/>
              <c:layout>
                <c:manualLayout>
                  <c:x val="-2.7270341207349082E-2"/>
                  <c:y val="4.0387445208025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F85-43D5-995F-9296C140EF61}"/>
                </c:ext>
              </c:extLst>
            </c:dLbl>
            <c:dLbl>
              <c:idx val="8"/>
              <c:layout>
                <c:manualLayout>
                  <c:x val="-3.0054578458066687E-2"/>
                  <c:y val="4.0387445208025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F85-43D5-995F-9296C140EF61}"/>
                </c:ext>
              </c:extLst>
            </c:dLbl>
            <c:dLbl>
              <c:idx val="9"/>
              <c:layout>
                <c:manualLayout>
                  <c:x val="-3.161221085682047E-2"/>
                  <c:y val="3.1905681001070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F85-43D5-995F-9296C140EF61}"/>
                </c:ext>
              </c:extLst>
            </c:dLbl>
            <c:dLbl>
              <c:idx val="10"/>
              <c:layout>
                <c:manualLayout>
                  <c:x val="-2.2266416464297216E-2"/>
                  <c:y val="3.7560190472374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F85-43D5-995F-9296C140EF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'D_Gráfico 2'!$B$17:$B$27</c:f>
              <c:strCache>
                <c:ptCount val="11"/>
                <c:pt idx="0">
                  <c:v>15 a 19</c:v>
                </c:pt>
                <c:pt idx="1">
                  <c:v>20 a 24</c:v>
                </c:pt>
                <c:pt idx="2">
                  <c:v>25 a 29</c:v>
                </c:pt>
                <c:pt idx="3">
                  <c:v>30 a 34</c:v>
                </c:pt>
                <c:pt idx="4">
                  <c:v>35 a 39</c:v>
                </c:pt>
                <c:pt idx="5">
                  <c:v>40 a 44</c:v>
                </c:pt>
                <c:pt idx="6">
                  <c:v>45 a 49</c:v>
                </c:pt>
                <c:pt idx="7">
                  <c:v>50 a 54</c:v>
                </c:pt>
                <c:pt idx="8">
                  <c:v>55 a 59</c:v>
                </c:pt>
                <c:pt idx="9">
                  <c:v>60 a 64</c:v>
                </c:pt>
                <c:pt idx="10">
                  <c:v>65 ou mais</c:v>
                </c:pt>
              </c:strCache>
            </c:strRef>
          </c:cat>
          <c:val>
            <c:numRef>
              <c:f>'D_Gráfico 2'!$E$17:$E$27</c:f>
              <c:numCache>
                <c:formatCode>0.0</c:formatCode>
                <c:ptCount val="11"/>
                <c:pt idx="0">
                  <c:v>1.5386400418143034</c:v>
                </c:pt>
                <c:pt idx="1">
                  <c:v>1.5385418114018701</c:v>
                </c:pt>
                <c:pt idx="2">
                  <c:v>1.7209745772435614</c:v>
                </c:pt>
                <c:pt idx="3">
                  <c:v>2.2061424340034397</c:v>
                </c:pt>
                <c:pt idx="4">
                  <c:v>3.2153943002169507</c:v>
                </c:pt>
                <c:pt idx="5">
                  <c:v>5.0111341530110742</c:v>
                </c:pt>
                <c:pt idx="6">
                  <c:v>6.9593783394153954</c:v>
                </c:pt>
                <c:pt idx="7">
                  <c:v>8.7727340086951067</c:v>
                </c:pt>
                <c:pt idx="8">
                  <c:v>10.660054458831997</c:v>
                </c:pt>
                <c:pt idx="9">
                  <c:v>12.408595440101951</c:v>
                </c:pt>
                <c:pt idx="10">
                  <c:v>20.251673714689648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2F85-43D5-995F-9296C140E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510143"/>
        <c:axId val="480654784"/>
      </c:lineChart>
      <c:catAx>
        <c:axId val="1480510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480654784"/>
        <c:crosses val="autoZero"/>
        <c:auto val="1"/>
        <c:lblAlgn val="ctr"/>
        <c:lblOffset val="100"/>
        <c:noMultiLvlLbl val="0"/>
      </c:catAx>
      <c:valAx>
        <c:axId val="4806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0510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60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Gráfico 3 - Taxa de analfabetismo das pessoas de 15 anos ou mais de idade por cor ou raça</a:t>
            </a:r>
            <a:r>
              <a:rPr lang="pt-BR" sz="1600" baseline="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- Brasil - 2010/2022</a:t>
            </a:r>
          </a:p>
        </c:rich>
      </c:tx>
      <c:layout>
        <c:manualLayout>
          <c:xMode val="edge"/>
          <c:yMode val="edge"/>
          <c:x val="0.12412918950880375"/>
          <c:y val="5.243445692883895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8401518617512261E-2"/>
          <c:y val="0.21548064918851437"/>
          <c:w val="0.90366582184099853"/>
          <c:h val="0.58464000539877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'D_Gráfico 3'!$E$12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'D_Gráfico 3'!$F$11:$K$11</c:f>
              <c:strCache>
                <c:ptCount val="6"/>
                <c:pt idx="0">
                  <c:v>Total</c:v>
                </c:pt>
                <c:pt idx="1">
                  <c:v>Branca</c:v>
                </c:pt>
                <c:pt idx="2">
                  <c:v>Preta</c:v>
                </c:pt>
                <c:pt idx="3">
                  <c:v>Amarela</c:v>
                </c:pt>
                <c:pt idx="4">
                  <c:v>Parda</c:v>
                </c:pt>
                <c:pt idx="5">
                  <c:v>Indígena</c:v>
                </c:pt>
              </c:strCache>
            </c:strRef>
          </c:cat>
          <c:val>
            <c:numRef>
              <c:f>'D_Gráfico 3'!$F$12:$K$12</c:f>
              <c:numCache>
                <c:formatCode>0.0</c:formatCode>
                <c:ptCount val="6"/>
                <c:pt idx="0">
                  <c:v>9.6199999999999992</c:v>
                </c:pt>
                <c:pt idx="1">
                  <c:v>5.9</c:v>
                </c:pt>
                <c:pt idx="2">
                  <c:v>14.41</c:v>
                </c:pt>
                <c:pt idx="3">
                  <c:v>8.69</c:v>
                </c:pt>
                <c:pt idx="4">
                  <c:v>12.95</c:v>
                </c:pt>
                <c:pt idx="5">
                  <c:v>23.28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B-4FA0-A2F8-D4D6012715E9}"/>
            </c:ext>
          </c:extLst>
        </c:ser>
        <c:ser>
          <c:idx val="1"/>
          <c:order val="1"/>
          <c:tx>
            <c:strRef>
              <c:f>'D_Gráfico 3'!$E$13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09683995922528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AB-4FA0-A2F8-D4D6012715E9}"/>
                </c:ext>
              </c:extLst>
            </c:dLbl>
            <c:dLbl>
              <c:idx val="1"/>
              <c:layout>
                <c:manualLayout>
                  <c:x val="-5.09683995922528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AB-4FA0-A2F8-D4D6012715E9}"/>
                </c:ext>
              </c:extLst>
            </c:dLbl>
            <c:dLbl>
              <c:idx val="2"/>
              <c:layout>
                <c:manualLayout>
                  <c:x val="-2.13686777125367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AB-4FA0-A2F8-D4D6012715E9}"/>
                </c:ext>
              </c:extLst>
            </c:dLbl>
            <c:dLbl>
              <c:idx val="3"/>
              <c:layout>
                <c:manualLayout>
                  <c:x val="-2.7673302005634176E-3"/>
                  <c:y val="-2.496933062430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AB-4FA0-A2F8-D4D6012715E9}"/>
                </c:ext>
              </c:extLst>
            </c:dLbl>
            <c:dLbl>
              <c:idx val="4"/>
              <c:layout>
                <c:manualLayout>
                  <c:x val="-6.4805043699434474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AB-4FA0-A2F8-D4D6012715E9}"/>
                </c:ext>
              </c:extLst>
            </c:dLbl>
            <c:dLbl>
              <c:idx val="5"/>
              <c:layout>
                <c:manualLayout>
                  <c:x val="1.47122932657472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AB-4FA0-A2F8-D4D6012715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'D_Gráfico 3'!$F$11:$K$11</c:f>
              <c:strCache>
                <c:ptCount val="6"/>
                <c:pt idx="0">
                  <c:v>Total</c:v>
                </c:pt>
                <c:pt idx="1">
                  <c:v>Branca</c:v>
                </c:pt>
                <c:pt idx="2">
                  <c:v>Preta</c:v>
                </c:pt>
                <c:pt idx="3">
                  <c:v>Amarela</c:v>
                </c:pt>
                <c:pt idx="4">
                  <c:v>Parda</c:v>
                </c:pt>
                <c:pt idx="5">
                  <c:v>Indígena</c:v>
                </c:pt>
              </c:strCache>
            </c:strRef>
          </c:cat>
          <c:val>
            <c:numRef>
              <c:f>'D_Gráfico 3'!$F$13:$K$13</c:f>
              <c:numCache>
                <c:formatCode>0.0</c:formatCode>
                <c:ptCount val="6"/>
                <c:pt idx="0">
                  <c:v>7</c:v>
                </c:pt>
                <c:pt idx="1">
                  <c:v>4.3400000000000034</c:v>
                </c:pt>
                <c:pt idx="2">
                  <c:v>10.14</c:v>
                </c:pt>
                <c:pt idx="3">
                  <c:v>2.4899999999999949</c:v>
                </c:pt>
                <c:pt idx="4">
                  <c:v>8.7999999999999972</c:v>
                </c:pt>
                <c:pt idx="5">
                  <c:v>16.060000000000002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AB-4FA0-A2F8-D4D601271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3726032"/>
        <c:axId val="1155353200"/>
      </c:barChart>
      <c:catAx>
        <c:axId val="116372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155353200"/>
        <c:crosses val="autoZero"/>
        <c:auto val="1"/>
        <c:lblAlgn val="ctr"/>
        <c:lblOffset val="100"/>
        <c:noMultiLvlLbl val="0"/>
      </c:catAx>
      <c:valAx>
        <c:axId val="1155353200"/>
        <c:scaling>
          <c:orientation val="minMax"/>
          <c:max val="30"/>
          <c:min val="0"/>
        </c:scaling>
        <c:delete val="1"/>
        <c:axPos val="l"/>
        <c:numFmt formatCode="0" sourceLinked="0"/>
        <c:majorTickMark val="none"/>
        <c:minorTickMark val="none"/>
        <c:tickLblPos val="nextTo"/>
        <c:crossAx val="1163726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40779223902854"/>
          <c:y val="0.90050999134750032"/>
          <c:w val="0.17184400489457718"/>
          <c:h val="6.5652852471250897E-2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60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Gráfico 3 - Taxa de analfabetismo das pessoas de 15 anos ou mais de idade por cor ou raça</a:t>
            </a:r>
            <a:r>
              <a:rPr lang="pt-BR" sz="1600" baseline="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- Brasil - 2010/2022</a:t>
            </a:r>
          </a:p>
        </c:rich>
      </c:tx>
      <c:layout>
        <c:manualLayout>
          <c:xMode val="edge"/>
          <c:yMode val="edge"/>
          <c:x val="0.12412918950880375"/>
          <c:y val="5.243445692883895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8401518617512261E-2"/>
          <c:y val="0.21548064918851437"/>
          <c:w val="0.90366582184099853"/>
          <c:h val="0.58464000539877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'D_Gráfico 3'!$E$12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'D_Gráfico 3'!$F$11:$K$11</c:f>
              <c:strCache>
                <c:ptCount val="6"/>
                <c:pt idx="0">
                  <c:v>Total</c:v>
                </c:pt>
                <c:pt idx="1">
                  <c:v>Branca</c:v>
                </c:pt>
                <c:pt idx="2">
                  <c:v>Preta</c:v>
                </c:pt>
                <c:pt idx="3">
                  <c:v>Amarela</c:v>
                </c:pt>
                <c:pt idx="4">
                  <c:v>Parda</c:v>
                </c:pt>
                <c:pt idx="5">
                  <c:v>Indígena</c:v>
                </c:pt>
              </c:strCache>
            </c:strRef>
          </c:cat>
          <c:val>
            <c:numRef>
              <c:f>'D_Gráfico 3'!$F$12:$K$12</c:f>
              <c:numCache>
                <c:formatCode>0.0</c:formatCode>
                <c:ptCount val="6"/>
                <c:pt idx="0">
                  <c:v>9.6199999999999992</c:v>
                </c:pt>
                <c:pt idx="1">
                  <c:v>5.9</c:v>
                </c:pt>
                <c:pt idx="2">
                  <c:v>14.41</c:v>
                </c:pt>
                <c:pt idx="3">
                  <c:v>8.69</c:v>
                </c:pt>
                <c:pt idx="4">
                  <c:v>12.95</c:v>
                </c:pt>
                <c:pt idx="5">
                  <c:v>23.28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2-45B7-82E9-37B3F22F1359}"/>
            </c:ext>
          </c:extLst>
        </c:ser>
        <c:ser>
          <c:idx val="1"/>
          <c:order val="1"/>
          <c:tx>
            <c:strRef>
              <c:f>'D_Gráfico 3'!$E$13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09683995922528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12-45B7-82E9-37B3F22F1359}"/>
                </c:ext>
              </c:extLst>
            </c:dLbl>
            <c:dLbl>
              <c:idx val="1"/>
              <c:layout>
                <c:manualLayout>
                  <c:x val="-5.09683995922528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12-45B7-82E9-37B3F22F1359}"/>
                </c:ext>
              </c:extLst>
            </c:dLbl>
            <c:dLbl>
              <c:idx val="2"/>
              <c:layout>
                <c:manualLayout>
                  <c:x val="-2.13686777125367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12-45B7-82E9-37B3F22F1359}"/>
                </c:ext>
              </c:extLst>
            </c:dLbl>
            <c:dLbl>
              <c:idx val="3"/>
              <c:layout>
                <c:manualLayout>
                  <c:x val="-2.7673302005634176E-3"/>
                  <c:y val="-2.496933062430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12-45B7-82E9-37B3F22F1359}"/>
                </c:ext>
              </c:extLst>
            </c:dLbl>
            <c:dLbl>
              <c:idx val="4"/>
              <c:layout>
                <c:manualLayout>
                  <c:x val="-6.4805043699434474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12-45B7-82E9-37B3F22F1359}"/>
                </c:ext>
              </c:extLst>
            </c:dLbl>
            <c:dLbl>
              <c:idx val="5"/>
              <c:layout>
                <c:manualLayout>
                  <c:x val="1.47122932657472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12-45B7-82E9-37B3F22F13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'D_Gráfico 3'!$F$11:$K$11</c:f>
              <c:strCache>
                <c:ptCount val="6"/>
                <c:pt idx="0">
                  <c:v>Total</c:v>
                </c:pt>
                <c:pt idx="1">
                  <c:v>Branca</c:v>
                </c:pt>
                <c:pt idx="2">
                  <c:v>Preta</c:v>
                </c:pt>
                <c:pt idx="3">
                  <c:v>Amarela</c:v>
                </c:pt>
                <c:pt idx="4">
                  <c:v>Parda</c:v>
                </c:pt>
                <c:pt idx="5">
                  <c:v>Indígena</c:v>
                </c:pt>
              </c:strCache>
            </c:strRef>
          </c:cat>
          <c:val>
            <c:numRef>
              <c:f>'D_Gráfico 3'!$F$13:$K$13</c:f>
              <c:numCache>
                <c:formatCode>0.0</c:formatCode>
                <c:ptCount val="6"/>
                <c:pt idx="0">
                  <c:v>7</c:v>
                </c:pt>
                <c:pt idx="1">
                  <c:v>4.3400000000000034</c:v>
                </c:pt>
                <c:pt idx="2">
                  <c:v>10.14</c:v>
                </c:pt>
                <c:pt idx="3">
                  <c:v>2.4899999999999949</c:v>
                </c:pt>
                <c:pt idx="4">
                  <c:v>8.7999999999999972</c:v>
                </c:pt>
                <c:pt idx="5">
                  <c:v>16.060000000000002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412-45B7-82E9-37B3F22F1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3726032"/>
        <c:axId val="1155353200"/>
      </c:barChart>
      <c:catAx>
        <c:axId val="116372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155353200"/>
        <c:crosses val="autoZero"/>
        <c:auto val="1"/>
        <c:lblAlgn val="ctr"/>
        <c:lblOffset val="100"/>
        <c:noMultiLvlLbl val="0"/>
      </c:catAx>
      <c:valAx>
        <c:axId val="1155353200"/>
        <c:scaling>
          <c:orientation val="minMax"/>
          <c:max val="30"/>
          <c:min val="0"/>
        </c:scaling>
        <c:delete val="1"/>
        <c:axPos val="l"/>
        <c:numFmt formatCode="0" sourceLinked="0"/>
        <c:majorTickMark val="none"/>
        <c:minorTickMark val="none"/>
        <c:tickLblPos val="nextTo"/>
        <c:crossAx val="1163726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40779223902854"/>
          <c:y val="0.90050999134750032"/>
          <c:w val="0.17184400489457718"/>
          <c:h val="6.5652852471250897E-2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>
                <a:solidFill>
                  <a:schemeClr val="tx1"/>
                </a:solidFill>
              </a:rPr>
              <a:t>Gráfico 4 - Taxa de analfabetismo das pessoas de 15 anos ou mais de idade por grupos de idade, segundo cor ou raça - Brasil - 2022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'D_Gráfico 4'!$B$7</c:f>
              <c:strCache>
                <c:ptCount val="1"/>
                <c:pt idx="0">
                  <c:v>Branca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'D_Gráfico 4'!$A$8:$A$14</c:f>
              <c:strCache>
                <c:ptCount val="7"/>
                <c:pt idx="0">
                  <c:v>15 a 19 anos</c:v>
                </c:pt>
                <c:pt idx="1">
                  <c:v>20 a 24 anos</c:v>
                </c:pt>
                <c:pt idx="2">
                  <c:v>25 a 34 anos</c:v>
                </c:pt>
                <c:pt idx="3">
                  <c:v>35 a 44 anos</c:v>
                </c:pt>
                <c:pt idx="4">
                  <c:v>45 a 54 anos</c:v>
                </c:pt>
                <c:pt idx="5">
                  <c:v>55 a 64 anos</c:v>
                </c:pt>
                <c:pt idx="6">
                  <c:v>65 anos ou mais</c:v>
                </c:pt>
              </c:strCache>
            </c:strRef>
          </c:cat>
          <c:val>
            <c:numRef>
              <c:f>'D_Gráfico 4'!$B$8:$B$14</c:f>
              <c:numCache>
                <c:formatCode>0.0</c:formatCode>
                <c:ptCount val="7"/>
                <c:pt idx="0">
                  <c:v>1.1599999999999966</c:v>
                </c:pt>
                <c:pt idx="1">
                  <c:v>1.1200000000000045</c:v>
                </c:pt>
                <c:pt idx="2">
                  <c:v>1.25</c:v>
                </c:pt>
                <c:pt idx="3">
                  <c:v>2.2099999999999937</c:v>
                </c:pt>
                <c:pt idx="4">
                  <c:v>4.1599999999999966</c:v>
                </c:pt>
                <c:pt idx="5">
                  <c:v>5.9399999999999977</c:v>
                </c:pt>
                <c:pt idx="6">
                  <c:v>12.049999999999997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6E-44F0-A3B2-F6612A66183E}"/>
            </c:ext>
          </c:extLst>
        </c:ser>
        <c:ser>
          <c:idx val="1"/>
          <c:order val="1"/>
          <c:tx>
            <c:strRef>
              <c:f>'D_Gráfico 4'!$C$7</c:f>
              <c:strCache>
                <c:ptCount val="1"/>
                <c:pt idx="0">
                  <c:v>Preta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'D_Gráfico 4'!$A$8:$A$14</c:f>
              <c:strCache>
                <c:ptCount val="7"/>
                <c:pt idx="0">
                  <c:v>15 a 19 anos</c:v>
                </c:pt>
                <c:pt idx="1">
                  <c:v>20 a 24 anos</c:v>
                </c:pt>
                <c:pt idx="2">
                  <c:v>25 a 34 anos</c:v>
                </c:pt>
                <c:pt idx="3">
                  <c:v>35 a 44 anos</c:v>
                </c:pt>
                <c:pt idx="4">
                  <c:v>45 a 54 anos</c:v>
                </c:pt>
                <c:pt idx="5">
                  <c:v>55 a 64 anos</c:v>
                </c:pt>
                <c:pt idx="6">
                  <c:v>65 anos ou mais</c:v>
                </c:pt>
              </c:strCache>
            </c:strRef>
          </c:cat>
          <c:val>
            <c:numRef>
              <c:f>'D_Gráfico 4'!$C$8:$C$14</c:f>
              <c:numCache>
                <c:formatCode>0.0</c:formatCode>
                <c:ptCount val="7"/>
                <c:pt idx="0">
                  <c:v>1.7900000000000063</c:v>
                </c:pt>
                <c:pt idx="1">
                  <c:v>1.769999999999996</c:v>
                </c:pt>
                <c:pt idx="2">
                  <c:v>2.4000000000000057</c:v>
                </c:pt>
                <c:pt idx="3">
                  <c:v>5.519999999999996</c:v>
                </c:pt>
                <c:pt idx="4">
                  <c:v>11.269999999999996</c:v>
                </c:pt>
                <c:pt idx="5">
                  <c:v>18.319999999999993</c:v>
                </c:pt>
                <c:pt idx="6">
                  <c:v>32.950000000000003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6E-44F0-A3B2-F6612A66183E}"/>
            </c:ext>
          </c:extLst>
        </c:ser>
        <c:ser>
          <c:idx val="2"/>
          <c:order val="2"/>
          <c:tx>
            <c:strRef>
              <c:f>'D_Gráfico 4'!$D$7</c:f>
              <c:strCache>
                <c:ptCount val="1"/>
                <c:pt idx="0">
                  <c:v>Amarela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'D_Gráfico 4'!$A$8:$A$14</c:f>
              <c:strCache>
                <c:ptCount val="7"/>
                <c:pt idx="0">
                  <c:v>15 a 19 anos</c:v>
                </c:pt>
                <c:pt idx="1">
                  <c:v>20 a 24 anos</c:v>
                </c:pt>
                <c:pt idx="2">
                  <c:v>25 a 34 anos</c:v>
                </c:pt>
                <c:pt idx="3">
                  <c:v>35 a 44 anos</c:v>
                </c:pt>
                <c:pt idx="4">
                  <c:v>45 a 54 anos</c:v>
                </c:pt>
                <c:pt idx="5">
                  <c:v>55 a 64 anos</c:v>
                </c:pt>
                <c:pt idx="6">
                  <c:v>65 anos ou mais</c:v>
                </c:pt>
              </c:strCache>
            </c:strRef>
          </c:cat>
          <c:val>
            <c:numRef>
              <c:f>'D_Gráfico 4'!$D$8:$D$14</c:f>
              <c:numCache>
                <c:formatCode>0.0</c:formatCode>
                <c:ptCount val="7"/>
                <c:pt idx="0">
                  <c:v>0.89000000000000057</c:v>
                </c:pt>
                <c:pt idx="1">
                  <c:v>0.95000000000000284</c:v>
                </c:pt>
                <c:pt idx="2">
                  <c:v>1.2399999999999949</c:v>
                </c:pt>
                <c:pt idx="3">
                  <c:v>1.7000000000000028</c:v>
                </c:pt>
                <c:pt idx="4">
                  <c:v>2.6099999999999994</c:v>
                </c:pt>
                <c:pt idx="5">
                  <c:v>3.1800000000000068</c:v>
                </c:pt>
                <c:pt idx="6">
                  <c:v>4.0300000000000011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6E-44F0-A3B2-F6612A66183E}"/>
            </c:ext>
          </c:extLst>
        </c:ser>
        <c:ser>
          <c:idx val="3"/>
          <c:order val="3"/>
          <c:tx>
            <c:strRef>
              <c:f>'D_Gráfico 4'!$E$7</c:f>
              <c:strCache>
                <c:ptCount val="1"/>
                <c:pt idx="0">
                  <c:v>Parda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x"/>
            <c:size val="7"/>
            <c:spPr>
              <a:noFill/>
              <a:ln w="25400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'D_Gráfico 4'!$A$8:$A$14</c:f>
              <c:strCache>
                <c:ptCount val="7"/>
                <c:pt idx="0">
                  <c:v>15 a 19 anos</c:v>
                </c:pt>
                <c:pt idx="1">
                  <c:v>20 a 24 anos</c:v>
                </c:pt>
                <c:pt idx="2">
                  <c:v>25 a 34 anos</c:v>
                </c:pt>
                <c:pt idx="3">
                  <c:v>35 a 44 anos</c:v>
                </c:pt>
                <c:pt idx="4">
                  <c:v>45 a 54 anos</c:v>
                </c:pt>
                <c:pt idx="5">
                  <c:v>55 a 64 anos</c:v>
                </c:pt>
                <c:pt idx="6">
                  <c:v>65 anos ou mais</c:v>
                </c:pt>
              </c:strCache>
            </c:strRef>
          </c:cat>
          <c:val>
            <c:numRef>
              <c:f>'D_Gráfico 4'!$E$8:$E$14</c:f>
              <c:numCache>
                <c:formatCode>0.0</c:formatCode>
                <c:ptCount val="7"/>
                <c:pt idx="0">
                  <c:v>1.7000000000000028</c:v>
                </c:pt>
                <c:pt idx="1">
                  <c:v>1.7600000000000051</c:v>
                </c:pt>
                <c:pt idx="2">
                  <c:v>2.4099999999999966</c:v>
                </c:pt>
                <c:pt idx="3">
                  <c:v>5.4300000000000068</c:v>
                </c:pt>
                <c:pt idx="4">
                  <c:v>10.519999999999996</c:v>
                </c:pt>
                <c:pt idx="5">
                  <c:v>16.129999999999995</c:v>
                </c:pt>
                <c:pt idx="6">
                  <c:v>29.040000000000006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6E-44F0-A3B2-F6612A66183E}"/>
            </c:ext>
          </c:extLst>
        </c:ser>
        <c:ser>
          <c:idx val="4"/>
          <c:order val="4"/>
          <c:tx>
            <c:strRef>
              <c:f>'D_Gráfico 4'!$F$7</c:f>
              <c:strCache>
                <c:ptCount val="1"/>
                <c:pt idx="0">
                  <c:v>Indígena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'D_Gráfico 4'!$A$8:$A$14</c:f>
              <c:strCache>
                <c:ptCount val="7"/>
                <c:pt idx="0">
                  <c:v>15 a 19 anos</c:v>
                </c:pt>
                <c:pt idx="1">
                  <c:v>20 a 24 anos</c:v>
                </c:pt>
                <c:pt idx="2">
                  <c:v>25 a 34 anos</c:v>
                </c:pt>
                <c:pt idx="3">
                  <c:v>35 a 44 anos</c:v>
                </c:pt>
                <c:pt idx="4">
                  <c:v>45 a 54 anos</c:v>
                </c:pt>
                <c:pt idx="5">
                  <c:v>55 a 64 anos</c:v>
                </c:pt>
                <c:pt idx="6">
                  <c:v>65 anos ou mais</c:v>
                </c:pt>
              </c:strCache>
            </c:strRef>
          </c:cat>
          <c:val>
            <c:numRef>
              <c:f>'D_Gráfico 4'!$F$8:$F$14</c:f>
              <c:numCache>
                <c:formatCode>0.0</c:formatCode>
                <c:ptCount val="7"/>
                <c:pt idx="0">
                  <c:v>6.5400000000000063</c:v>
                </c:pt>
                <c:pt idx="1">
                  <c:v>6.519999999999996</c:v>
                </c:pt>
                <c:pt idx="2">
                  <c:v>7.9000000000000057</c:v>
                </c:pt>
                <c:pt idx="3">
                  <c:v>13.89</c:v>
                </c:pt>
                <c:pt idx="4">
                  <c:v>21.819999999999993</c:v>
                </c:pt>
                <c:pt idx="5">
                  <c:v>29.97</c:v>
                </c:pt>
                <c:pt idx="6">
                  <c:v>46.21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16E-44F0-A3B2-F6612A661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3750032"/>
        <c:axId val="1156056272"/>
      </c:lineChart>
      <c:catAx>
        <c:axId val="116375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6056272"/>
        <c:crosses val="autoZero"/>
        <c:auto val="1"/>
        <c:lblAlgn val="ctr"/>
        <c:lblOffset val="100"/>
        <c:noMultiLvlLbl val="0"/>
      </c:catAx>
      <c:valAx>
        <c:axId val="115605627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63750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0" i="0" u="none" strike="noStrike" kern="1200" spc="0" baseline="0">
                <a:solidFill>
                  <a:schemeClr val="tx1"/>
                </a:solidFill>
              </a:rPr>
              <a:t>Gráfico 5 - Taxa de alfabetização das pessoas de 15 anos ou mais de idade por grupos de idade, segundo sexo - Brasil - 2022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7393155708544117E-2"/>
          <c:y val="0.20717955596272963"/>
          <c:w val="0.95144333176245877"/>
          <c:h val="0.61473988185894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'Gráfico 5'!$B$3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5'!$A$4:$A$11</c:f>
              <c:strCache>
                <c:ptCount val="8"/>
                <c:pt idx="0">
                  <c:v>Total</c:v>
                </c:pt>
                <c:pt idx="1">
                  <c:v>15 a 19 anos</c:v>
                </c:pt>
                <c:pt idx="2">
                  <c:v>20 a 24 anos</c:v>
                </c:pt>
                <c:pt idx="3">
                  <c:v>25 a 34 anos</c:v>
                </c:pt>
                <c:pt idx="4">
                  <c:v>35 a 44 anos</c:v>
                </c:pt>
                <c:pt idx="5">
                  <c:v>45 a 54 anos</c:v>
                </c:pt>
                <c:pt idx="6">
                  <c:v>55 a 64 anos</c:v>
                </c:pt>
                <c:pt idx="7">
                  <c:v>65 anos ou mais</c:v>
                </c:pt>
              </c:strCache>
            </c:strRef>
          </c:cat>
          <c:val>
            <c:numRef>
              <c:f>'Gráfico 5'!$B$4:$B$11</c:f>
              <c:numCache>
                <c:formatCode>0.0</c:formatCode>
                <c:ptCount val="8"/>
                <c:pt idx="0">
                  <c:v>92.49</c:v>
                </c:pt>
                <c:pt idx="1">
                  <c:v>97.96</c:v>
                </c:pt>
                <c:pt idx="2">
                  <c:v>97.97</c:v>
                </c:pt>
                <c:pt idx="3">
                  <c:v>97.37</c:v>
                </c:pt>
                <c:pt idx="4">
                  <c:v>94.82</c:v>
                </c:pt>
                <c:pt idx="5">
                  <c:v>90.75</c:v>
                </c:pt>
                <c:pt idx="6">
                  <c:v>87.47</c:v>
                </c:pt>
                <c:pt idx="7">
                  <c:v>79.91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1-42B7-A3AD-09BE9B2F9DD4}"/>
            </c:ext>
          </c:extLst>
        </c:ser>
        <c:ser>
          <c:idx val="1"/>
          <c:order val="1"/>
          <c:tx>
            <c:strRef>
              <c:f>'Gráfico 5'!$C$3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68585643212510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1-42B7-A3AD-09BE9B2F9DD4}"/>
                </c:ext>
              </c:extLst>
            </c:dLbl>
            <c:dLbl>
              <c:idx val="2"/>
              <c:layout>
                <c:manualLayout>
                  <c:x val="7.1073205401563609E-3"/>
                  <c:y val="2.20297062575688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1-42B7-A3AD-09BE9B2F9DD4}"/>
                </c:ext>
              </c:extLst>
            </c:dLbl>
            <c:dLbl>
              <c:idx val="3"/>
              <c:layout>
                <c:manualLayout>
                  <c:x val="8.5287846481876331E-3"/>
                  <c:y val="-2.20297062575688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21-42B7-A3AD-09BE9B2F9DD4}"/>
                </c:ext>
              </c:extLst>
            </c:dLbl>
            <c:dLbl>
              <c:idx val="4"/>
              <c:layout>
                <c:manualLayout>
                  <c:x val="4.2643923240938165E-3"/>
                  <c:y val="-2.20297062575688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21-42B7-A3AD-09BE9B2F9DD4}"/>
                </c:ext>
              </c:extLst>
            </c:dLbl>
            <c:dLbl>
              <c:idx val="5"/>
              <c:layout>
                <c:manualLayout>
                  <c:x val="8.52878464818763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21-42B7-A3AD-09BE9B2F9DD4}"/>
                </c:ext>
              </c:extLst>
            </c:dLbl>
            <c:dLbl>
              <c:idx val="6"/>
              <c:layout>
                <c:manualLayout>
                  <c:x val="8.52878464818763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21-42B7-A3AD-09BE9B2F9DD4}"/>
                </c:ext>
              </c:extLst>
            </c:dLbl>
            <c:dLbl>
              <c:idx val="7"/>
              <c:layout>
                <c:manualLayout>
                  <c:x val="8.5287846481876331E-3"/>
                  <c:y val="-2.4032684450853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21-42B7-A3AD-09BE9B2F9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5'!$A$4:$A$11</c:f>
              <c:strCache>
                <c:ptCount val="8"/>
                <c:pt idx="0">
                  <c:v>Total</c:v>
                </c:pt>
                <c:pt idx="1">
                  <c:v>15 a 19 anos</c:v>
                </c:pt>
                <c:pt idx="2">
                  <c:v>20 a 24 anos</c:v>
                </c:pt>
                <c:pt idx="3">
                  <c:v>25 a 34 anos</c:v>
                </c:pt>
                <c:pt idx="4">
                  <c:v>35 a 44 anos</c:v>
                </c:pt>
                <c:pt idx="5">
                  <c:v>45 a 54 anos</c:v>
                </c:pt>
                <c:pt idx="6">
                  <c:v>55 a 64 anos</c:v>
                </c:pt>
                <c:pt idx="7">
                  <c:v>65 anos ou mais</c:v>
                </c:pt>
              </c:strCache>
            </c:strRef>
          </c:cat>
          <c:val>
            <c:numRef>
              <c:f>'Gráfico 5'!$C$4:$C$11</c:f>
              <c:numCache>
                <c:formatCode>0.0</c:formatCode>
                <c:ptCount val="8"/>
                <c:pt idx="0">
                  <c:v>93.48</c:v>
                </c:pt>
                <c:pt idx="1">
                  <c:v>98.98</c:v>
                </c:pt>
                <c:pt idx="2">
                  <c:v>98.96</c:v>
                </c:pt>
                <c:pt idx="3">
                  <c:v>98.67</c:v>
                </c:pt>
                <c:pt idx="4">
                  <c:v>96.89</c:v>
                </c:pt>
                <c:pt idx="5">
                  <c:v>93.48</c:v>
                </c:pt>
                <c:pt idx="6">
                  <c:v>89.46</c:v>
                </c:pt>
                <c:pt idx="7">
                  <c:v>79.62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21-42B7-A3AD-09BE9B2F9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739328"/>
        <c:axId val="453740768"/>
      </c:barChart>
      <c:catAx>
        <c:axId val="45373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3740768"/>
        <c:crosses val="autoZero"/>
        <c:auto val="1"/>
        <c:lblAlgn val="ctr"/>
        <c:lblOffset val="100"/>
        <c:noMultiLvlLbl val="0"/>
      </c:catAx>
      <c:valAx>
        <c:axId val="453740768"/>
        <c:scaling>
          <c:orientation val="minMax"/>
          <c:max val="100"/>
        </c:scaling>
        <c:delete val="1"/>
        <c:axPos val="l"/>
        <c:numFmt formatCode="0" sourceLinked="0"/>
        <c:majorTickMark val="none"/>
        <c:minorTickMark val="none"/>
        <c:tickLblPos val="nextTo"/>
        <c:crossAx val="45373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spc="0" baseline="0">
                <a:solidFill>
                  <a:schemeClr val="tx1"/>
                </a:solidFill>
                <a:effectLst/>
              </a:rPr>
              <a:t>Gráfico 6 - Taxa de analfabetismo das pessoas de 15 anos ou mais de idade por classes de tamanho da população dos Muncípios, segundo grupos de idade - Brasil - 2022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'D_Gráfico 6'!$B$4</c:f>
              <c:strCache>
                <c:ptCount val="1"/>
                <c:pt idx="0">
                  <c:v>15 anos ou mais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'D_Gráfico 6'!$A$5:$A$12</c:f>
              <c:strCache>
                <c:ptCount val="8"/>
                <c:pt idx="0">
                  <c:v>Total</c:v>
                </c:pt>
                <c:pt idx="1">
                  <c:v>Até 5 mil </c:v>
                </c:pt>
                <c:pt idx="2">
                  <c:v>Mais de 5 mil até 10 mil</c:v>
                </c:pt>
                <c:pt idx="3">
                  <c:v>Mais de 10 mil até 20 mil</c:v>
                </c:pt>
                <c:pt idx="4">
                  <c:v>Mais de 20 mil até 50 mil</c:v>
                </c:pt>
                <c:pt idx="5">
                  <c:v>Mais de 50 mil até 100 mil</c:v>
                </c:pt>
                <c:pt idx="6">
                  <c:v>Mais de 100 mil até 500 mil</c:v>
                </c:pt>
                <c:pt idx="7">
                  <c:v>Mais de 500 mil</c:v>
                </c:pt>
              </c:strCache>
            </c:strRef>
          </c:cat>
          <c:val>
            <c:numRef>
              <c:f>'D_Gráfico 6'!$B$5:$B$12</c:f>
              <c:numCache>
                <c:formatCode>0.0</c:formatCode>
                <c:ptCount val="8"/>
                <c:pt idx="0">
                  <c:v>7</c:v>
                </c:pt>
                <c:pt idx="1">
                  <c:v>11.400000000000006</c:v>
                </c:pt>
                <c:pt idx="2">
                  <c:v>12.760000000000005</c:v>
                </c:pt>
                <c:pt idx="3">
                  <c:v>13.590000000000003</c:v>
                </c:pt>
                <c:pt idx="4">
                  <c:v>11.719999999999999</c:v>
                </c:pt>
                <c:pt idx="5">
                  <c:v>8.2999999999999972</c:v>
                </c:pt>
                <c:pt idx="6">
                  <c:v>4.519999999999996</c:v>
                </c:pt>
                <c:pt idx="7">
                  <c:v>3.1899999999999977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74-44A0-987E-59CBF68688A7}"/>
            </c:ext>
          </c:extLst>
        </c:ser>
        <c:ser>
          <c:idx val="1"/>
          <c:order val="1"/>
          <c:tx>
            <c:strRef>
              <c:f>'D_Gráfico 6'!$C$4</c:f>
              <c:strCache>
                <c:ptCount val="1"/>
                <c:pt idx="0">
                  <c:v>15 a 19 anos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'D_Gráfico 6'!$A$5:$A$12</c:f>
              <c:strCache>
                <c:ptCount val="8"/>
                <c:pt idx="0">
                  <c:v>Total</c:v>
                </c:pt>
                <c:pt idx="1">
                  <c:v>Até 5 mil </c:v>
                </c:pt>
                <c:pt idx="2">
                  <c:v>Mais de 5 mil até 10 mil</c:v>
                </c:pt>
                <c:pt idx="3">
                  <c:v>Mais de 10 mil até 20 mil</c:v>
                </c:pt>
                <c:pt idx="4">
                  <c:v>Mais de 20 mil até 50 mil</c:v>
                </c:pt>
                <c:pt idx="5">
                  <c:v>Mais de 50 mil até 100 mil</c:v>
                </c:pt>
                <c:pt idx="6">
                  <c:v>Mais de 100 mil até 500 mil</c:v>
                </c:pt>
                <c:pt idx="7">
                  <c:v>Mais de 500 mil</c:v>
                </c:pt>
              </c:strCache>
            </c:strRef>
          </c:cat>
          <c:val>
            <c:numRef>
              <c:f>'D_Gráfico 6'!$C$5:$C$12</c:f>
              <c:numCache>
                <c:formatCode>0.0</c:formatCode>
                <c:ptCount val="8"/>
                <c:pt idx="0">
                  <c:v>1.5400000000000063</c:v>
                </c:pt>
                <c:pt idx="1">
                  <c:v>1.7199999999999989</c:v>
                </c:pt>
                <c:pt idx="2">
                  <c:v>1.9300000000000068</c:v>
                </c:pt>
                <c:pt idx="3">
                  <c:v>2.2600000000000051</c:v>
                </c:pt>
                <c:pt idx="4">
                  <c:v>2.1599999999999966</c:v>
                </c:pt>
                <c:pt idx="5">
                  <c:v>1.75</c:v>
                </c:pt>
                <c:pt idx="6">
                  <c:v>1.2000000000000028</c:v>
                </c:pt>
                <c:pt idx="7">
                  <c:v>1.0499999999999972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74-44A0-987E-59CBF6868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5533727"/>
        <c:axId val="895532287"/>
      </c:barChart>
      <c:catAx>
        <c:axId val="895533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5532287"/>
        <c:crosses val="autoZero"/>
        <c:auto val="1"/>
        <c:lblAlgn val="ctr"/>
        <c:lblOffset val="100"/>
        <c:noMultiLvlLbl val="0"/>
      </c:catAx>
      <c:valAx>
        <c:axId val="895532287"/>
        <c:scaling>
          <c:orientation val="minMax"/>
        </c:scaling>
        <c:delete val="1"/>
        <c:axPos val="b"/>
        <c:numFmt formatCode="0" sourceLinked="0"/>
        <c:majorTickMark val="none"/>
        <c:minorTickMark val="none"/>
        <c:tickLblPos val="nextTo"/>
        <c:crossAx val="895533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0" i="0" u="none" strike="noStrike" kern="1200" spc="0" baseline="0">
                <a:solidFill>
                  <a:schemeClr val="tx1"/>
                </a:solidFill>
              </a:rPr>
              <a:t>Gráfico 7 - Taxa de alfabetização das pessoas de 15 anos ou mais de idade por Grandes Regiões - Brasil - 2010/2022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5138092573464363E-2"/>
          <c:y val="0.16498600606982378"/>
          <c:w val="0.89588867308999565"/>
          <c:h val="0.67483411111637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D_Gráfico7!$B$1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D_Gráfico7!$A$2:$A$7</c:f>
              <c:strCache>
                <c:ptCount val="6"/>
                <c:pt idx="0">
                  <c:v>Brasil</c:v>
                </c:pt>
                <c:pt idx="1">
                  <c:v>Norte</c:v>
                </c:pt>
                <c:pt idx="2">
                  <c:v>Nordeste</c:v>
                </c:pt>
                <c:pt idx="3">
                  <c:v>Sudeste</c:v>
                </c:pt>
                <c:pt idx="4">
                  <c:v>Sul</c:v>
                </c:pt>
                <c:pt idx="5">
                  <c:v>Centro-Oeste</c:v>
                </c:pt>
              </c:strCache>
            </c:strRef>
          </c:cat>
          <c:val>
            <c:numRef>
              <c:f>D_Gráfico7!$B$2:$B$7</c:f>
              <c:numCache>
                <c:formatCode>0.0</c:formatCode>
                <c:ptCount val="6"/>
                <c:pt idx="0">
                  <c:v>90.38</c:v>
                </c:pt>
                <c:pt idx="1">
                  <c:v>88.82</c:v>
                </c:pt>
                <c:pt idx="2">
                  <c:v>80.94</c:v>
                </c:pt>
                <c:pt idx="3">
                  <c:v>94.55</c:v>
                </c:pt>
                <c:pt idx="4">
                  <c:v>94.9</c:v>
                </c:pt>
                <c:pt idx="5">
                  <c:v>92.81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02-4EE6-B4CC-92C8F60ABD7A}"/>
            </c:ext>
          </c:extLst>
        </c:ser>
        <c:ser>
          <c:idx val="1"/>
          <c:order val="1"/>
          <c:tx>
            <c:strRef>
              <c:f>D_Gráfico7!$C$1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D_Gráfico7!$A$2:$A$7</c:f>
              <c:strCache>
                <c:ptCount val="6"/>
                <c:pt idx="0">
                  <c:v>Brasil</c:v>
                </c:pt>
                <c:pt idx="1">
                  <c:v>Norte</c:v>
                </c:pt>
                <c:pt idx="2">
                  <c:v>Nordeste</c:v>
                </c:pt>
                <c:pt idx="3">
                  <c:v>Sudeste</c:v>
                </c:pt>
                <c:pt idx="4">
                  <c:v>Sul</c:v>
                </c:pt>
                <c:pt idx="5">
                  <c:v>Centro-Oeste</c:v>
                </c:pt>
              </c:strCache>
            </c:strRef>
          </c:cat>
          <c:val>
            <c:numRef>
              <c:f>D_Gráfico7!$C$2:$C$7</c:f>
              <c:numCache>
                <c:formatCode>0.0</c:formatCode>
                <c:ptCount val="6"/>
                <c:pt idx="0">
                  <c:v>93</c:v>
                </c:pt>
                <c:pt idx="1">
                  <c:v>91.84</c:v>
                </c:pt>
                <c:pt idx="2">
                  <c:v>85.79</c:v>
                </c:pt>
                <c:pt idx="3">
                  <c:v>96.08</c:v>
                </c:pt>
                <c:pt idx="4">
                  <c:v>96.55</c:v>
                </c:pt>
                <c:pt idx="5">
                  <c:v>94.94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02-4EE6-B4CC-92C8F60AB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4403264"/>
        <c:axId val="734414304"/>
      </c:barChart>
      <c:catAx>
        <c:axId val="73440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4414304"/>
        <c:crosses val="autoZero"/>
        <c:auto val="1"/>
        <c:lblAlgn val="ctr"/>
        <c:lblOffset val="100"/>
        <c:noMultiLvlLbl val="0"/>
      </c:catAx>
      <c:valAx>
        <c:axId val="734414304"/>
        <c:scaling>
          <c:orientation val="minMax"/>
          <c:max val="100"/>
          <c:min val="0"/>
        </c:scaling>
        <c:delete val="1"/>
        <c:axPos val="l"/>
        <c:numFmt formatCode="0" sourceLinked="0"/>
        <c:majorTickMark val="none"/>
        <c:minorTickMark val="none"/>
        <c:tickLblPos val="nextTo"/>
        <c:crossAx val="73440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spc="0" baseline="0">
                <a:solidFill>
                  <a:schemeClr val="tx1"/>
                </a:solidFill>
              </a:rPr>
              <a:t>Gráfico 8 - Taxa de analfabetismo das pessoas de 15 anos ou mais de idade por Grandes Regiões, segundo grupos de idade - Brasil - 2022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'_D_Gráfico 8'!$B$3</c:f>
              <c:strCache>
                <c:ptCount val="1"/>
                <c:pt idx="0">
                  <c:v>Norte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'_D_Gráfico 8'!$D$1:$J$1</c:f>
              <c:strCache>
                <c:ptCount val="7"/>
                <c:pt idx="0">
                  <c:v>15 a 19 anos</c:v>
                </c:pt>
                <c:pt idx="1">
                  <c:v>20 a 24 anos</c:v>
                </c:pt>
                <c:pt idx="2">
                  <c:v>25 a 34 anos</c:v>
                </c:pt>
                <c:pt idx="3">
                  <c:v>35 a 44 anos</c:v>
                </c:pt>
                <c:pt idx="4">
                  <c:v>45 a 54 anos</c:v>
                </c:pt>
                <c:pt idx="5">
                  <c:v>55 a 64 anos</c:v>
                </c:pt>
                <c:pt idx="6">
                  <c:v>65 anos ou mais</c:v>
                </c:pt>
              </c:strCache>
            </c:strRef>
          </c:cat>
          <c:val>
            <c:numRef>
              <c:f>'_D_Gráfico 8'!$D$3:$J$3</c:f>
              <c:numCache>
                <c:formatCode>0.0</c:formatCode>
                <c:ptCount val="7"/>
                <c:pt idx="0">
                  <c:v>2.230000000000004</c:v>
                </c:pt>
                <c:pt idx="1">
                  <c:v>2.2199999999999989</c:v>
                </c:pt>
                <c:pt idx="2">
                  <c:v>2.7999999999999972</c:v>
                </c:pt>
                <c:pt idx="3">
                  <c:v>5.480000000000004</c:v>
                </c:pt>
                <c:pt idx="4">
                  <c:v>10.150000000000006</c:v>
                </c:pt>
                <c:pt idx="5">
                  <c:v>16.489999999999995</c:v>
                </c:pt>
                <c:pt idx="6">
                  <c:v>29.08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D3-44F5-A6DF-C95676003E74}"/>
            </c:ext>
          </c:extLst>
        </c:ser>
        <c:ser>
          <c:idx val="2"/>
          <c:order val="1"/>
          <c:tx>
            <c:strRef>
              <c:f>'_D_Gráfico 8'!$B$4</c:f>
              <c:strCache>
                <c:ptCount val="1"/>
                <c:pt idx="0">
                  <c:v>Nordeste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'_D_Gráfico 8'!$D$1:$J$1</c:f>
              <c:strCache>
                <c:ptCount val="7"/>
                <c:pt idx="0">
                  <c:v>15 a 19 anos</c:v>
                </c:pt>
                <c:pt idx="1">
                  <c:v>20 a 24 anos</c:v>
                </c:pt>
                <c:pt idx="2">
                  <c:v>25 a 34 anos</c:v>
                </c:pt>
                <c:pt idx="3">
                  <c:v>35 a 44 anos</c:v>
                </c:pt>
                <c:pt idx="4">
                  <c:v>45 a 54 anos</c:v>
                </c:pt>
                <c:pt idx="5">
                  <c:v>55 a 64 anos</c:v>
                </c:pt>
                <c:pt idx="6">
                  <c:v>65 anos ou mais</c:v>
                </c:pt>
              </c:strCache>
            </c:strRef>
          </c:cat>
          <c:val>
            <c:numRef>
              <c:f>'_D_Gráfico 8'!$D$4:$J$4</c:f>
              <c:numCache>
                <c:formatCode>0.0</c:formatCode>
                <c:ptCount val="7"/>
                <c:pt idx="0">
                  <c:v>2.4000000000000057</c:v>
                </c:pt>
                <c:pt idx="1">
                  <c:v>2.6200000000000045</c:v>
                </c:pt>
                <c:pt idx="2">
                  <c:v>3.9399999999999977</c:v>
                </c:pt>
                <c:pt idx="3">
                  <c:v>9.4500000000000028</c:v>
                </c:pt>
                <c:pt idx="4">
                  <c:v>18.03</c:v>
                </c:pt>
                <c:pt idx="5">
                  <c:v>25.659999999999997</c:v>
                </c:pt>
                <c:pt idx="6">
                  <c:v>39.43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D3-44F5-A6DF-C95676003E74}"/>
            </c:ext>
          </c:extLst>
        </c:ser>
        <c:ser>
          <c:idx val="3"/>
          <c:order val="2"/>
          <c:tx>
            <c:strRef>
              <c:f>'_D_Gráfico 8'!$B$5</c:f>
              <c:strCache>
                <c:ptCount val="1"/>
                <c:pt idx="0">
                  <c:v>Sudeste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'_D_Gráfico 8'!$D$1:$J$1</c:f>
              <c:strCache>
                <c:ptCount val="7"/>
                <c:pt idx="0">
                  <c:v>15 a 19 anos</c:v>
                </c:pt>
                <c:pt idx="1">
                  <c:v>20 a 24 anos</c:v>
                </c:pt>
                <c:pt idx="2">
                  <c:v>25 a 34 anos</c:v>
                </c:pt>
                <c:pt idx="3">
                  <c:v>35 a 44 anos</c:v>
                </c:pt>
                <c:pt idx="4">
                  <c:v>45 a 54 anos</c:v>
                </c:pt>
                <c:pt idx="5">
                  <c:v>55 a 64 anos</c:v>
                </c:pt>
                <c:pt idx="6">
                  <c:v>65 anos ou mais</c:v>
                </c:pt>
              </c:strCache>
            </c:strRef>
          </c:cat>
          <c:val>
            <c:numRef>
              <c:f>'_D_Gráfico 8'!$D$5:$J$5</c:f>
              <c:numCache>
                <c:formatCode>0.0</c:formatCode>
                <c:ptCount val="7"/>
                <c:pt idx="0">
                  <c:v>1</c:v>
                </c:pt>
                <c:pt idx="1">
                  <c:v>0.95000000000000284</c:v>
                </c:pt>
                <c:pt idx="2">
                  <c:v>1.0400000000000063</c:v>
                </c:pt>
                <c:pt idx="3">
                  <c:v>1.7399999999999949</c:v>
                </c:pt>
                <c:pt idx="4">
                  <c:v>3.5600000000000023</c:v>
                </c:pt>
                <c:pt idx="5">
                  <c:v>5.7800000000000011</c:v>
                </c:pt>
                <c:pt idx="6">
                  <c:v>12.260000000000005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D3-44F5-A6DF-C95676003E74}"/>
            </c:ext>
          </c:extLst>
        </c:ser>
        <c:ser>
          <c:idx val="4"/>
          <c:order val="3"/>
          <c:tx>
            <c:strRef>
              <c:f>'_D_Gráfico 8'!$B$6</c:f>
              <c:strCache>
                <c:ptCount val="1"/>
                <c:pt idx="0">
                  <c:v>Sul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'_D_Gráfico 8'!$D$1:$J$1</c:f>
              <c:strCache>
                <c:ptCount val="7"/>
                <c:pt idx="0">
                  <c:v>15 a 19 anos</c:v>
                </c:pt>
                <c:pt idx="1">
                  <c:v>20 a 24 anos</c:v>
                </c:pt>
                <c:pt idx="2">
                  <c:v>25 a 34 anos</c:v>
                </c:pt>
                <c:pt idx="3">
                  <c:v>35 a 44 anos</c:v>
                </c:pt>
                <c:pt idx="4">
                  <c:v>45 a 54 anos</c:v>
                </c:pt>
                <c:pt idx="5">
                  <c:v>55 a 64 anos</c:v>
                </c:pt>
                <c:pt idx="6">
                  <c:v>65 anos ou mais</c:v>
                </c:pt>
              </c:strCache>
            </c:strRef>
          </c:cat>
          <c:val>
            <c:numRef>
              <c:f>'_D_Gráfico 8'!$D$6:$J$6</c:f>
              <c:numCache>
                <c:formatCode>0.0</c:formatCode>
                <c:ptCount val="7"/>
                <c:pt idx="0">
                  <c:v>0.90999999999999659</c:v>
                </c:pt>
                <c:pt idx="1">
                  <c:v>0.85999999999999943</c:v>
                </c:pt>
                <c:pt idx="2">
                  <c:v>0.87000000000000455</c:v>
                </c:pt>
                <c:pt idx="3">
                  <c:v>1.3799999999999955</c:v>
                </c:pt>
                <c:pt idx="4">
                  <c:v>2.9599999999999937</c:v>
                </c:pt>
                <c:pt idx="5">
                  <c:v>5.0100000000000051</c:v>
                </c:pt>
                <c:pt idx="6">
                  <c:v>11.269999999999996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D3-44F5-A6DF-C95676003E74}"/>
            </c:ext>
          </c:extLst>
        </c:ser>
        <c:ser>
          <c:idx val="5"/>
          <c:order val="4"/>
          <c:tx>
            <c:strRef>
              <c:f>'_D_Gráfico 8'!$B$7</c:f>
              <c:strCache>
                <c:ptCount val="1"/>
                <c:pt idx="0">
                  <c:v>Centro-Oeste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'_D_Gráfico 8'!$D$1:$J$1</c:f>
              <c:strCache>
                <c:ptCount val="7"/>
                <c:pt idx="0">
                  <c:v>15 a 19 anos</c:v>
                </c:pt>
                <c:pt idx="1">
                  <c:v>20 a 24 anos</c:v>
                </c:pt>
                <c:pt idx="2">
                  <c:v>25 a 34 anos</c:v>
                </c:pt>
                <c:pt idx="3">
                  <c:v>35 a 44 anos</c:v>
                </c:pt>
                <c:pt idx="4">
                  <c:v>45 a 54 anos</c:v>
                </c:pt>
                <c:pt idx="5">
                  <c:v>55 a 64 anos</c:v>
                </c:pt>
                <c:pt idx="6">
                  <c:v>65 anos ou mais</c:v>
                </c:pt>
              </c:strCache>
            </c:strRef>
          </c:cat>
          <c:val>
            <c:numRef>
              <c:f>'_D_Gráfico 8'!$D$7:$J$7</c:f>
              <c:numCache>
                <c:formatCode>0.0</c:formatCode>
                <c:ptCount val="7"/>
                <c:pt idx="0">
                  <c:v>1.0400000000000063</c:v>
                </c:pt>
                <c:pt idx="1">
                  <c:v>1.0400000000000063</c:v>
                </c:pt>
                <c:pt idx="2">
                  <c:v>1.1800000000000068</c:v>
                </c:pt>
                <c:pt idx="3">
                  <c:v>2.3499999999999943</c:v>
                </c:pt>
                <c:pt idx="4">
                  <c:v>5.0799999999999983</c:v>
                </c:pt>
                <c:pt idx="5">
                  <c:v>9.25</c:v>
                </c:pt>
                <c:pt idx="6">
                  <c:v>19.36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D3-44F5-A6DF-C95676003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7385823"/>
        <c:axId val="907388223"/>
      </c:lineChart>
      <c:catAx>
        <c:axId val="90738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7388223"/>
        <c:crosses val="autoZero"/>
        <c:auto val="1"/>
        <c:lblAlgn val="ctr"/>
        <c:lblOffset val="100"/>
        <c:noMultiLvlLbl val="0"/>
      </c:catAx>
      <c:valAx>
        <c:axId val="907388223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738582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90459581668495"/>
          <c:y val="0.91714628078818872"/>
          <c:w val="0.58743780852267546"/>
          <c:h val="6.8015474770077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0.00329</cdr:x>
      <cdr:y>0.94849</cdr:y>
    </cdr:from>
    <cdr:to>
      <cdr:x>0.30302</cdr:x>
      <cdr:y>1</cdr:y>
    </cdr:to>
    <cdr:sp macro="" textlink="">
      <cdr:nvSpPr>
        <cdr:cNvPr id="2" name="CaixaDeTexto 5">
          <a:extLst xmlns:a="http://schemas.openxmlformats.org/drawingml/2006/main">
            <a:ext uri="{FF2B5EF4-FFF2-40B4-BE49-F238E27FC236}">
              <a16:creationId xmlns:a16="http://schemas.microsoft.com/office/drawing/2014/main" id="{21635097-034F-FDE2-115F-722F0680A141}"/>
            </a:ext>
          </a:extLst>
        </cdr:cNvPr>
        <cdr:cNvSpPr txBox="1"/>
      </cdr:nvSpPr>
      <cdr:spPr>
        <a:xfrm xmlns:a="http://schemas.openxmlformats.org/drawingml/2006/main">
          <a:off x="29013" y="5665465"/>
          <a:ext cx="2644576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Fonte: IBGE, Censo Demográfico 1940/2022.</a:t>
          </a:r>
          <a:endParaRPr lang="pt-BR" sz="900" dirty="0"/>
        </a:p>
      </cdr:txBody>
    </cdr:sp>
  </cdr:relSizeAnchor>
  <cdr:relSizeAnchor xmlns:cdr="http://schemas.openxmlformats.org/drawingml/2006/chartDrawing">
    <cdr:from>
      <cdr:x>0.00576</cdr:x>
      <cdr:y>0.10038</cdr:y>
    </cdr:from>
    <cdr:to>
      <cdr:x>0.03276</cdr:x>
      <cdr:y>0.15522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89F5E40A-5622-5445-84B2-DFF9F17171DA}"/>
            </a:ext>
          </a:extLst>
        </cdr:cNvPr>
        <cdr:cNvSpPr txBox="1"/>
      </cdr:nvSpPr>
      <cdr:spPr>
        <a:xfrm xmlns:a="http://schemas.openxmlformats.org/drawingml/2006/main">
          <a:off x="50800" y="449867"/>
          <a:ext cx="238288" cy="24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0.01674</cdr:x>
      <cdr:y>0.05381</cdr:y>
    </cdr:from>
    <cdr:to>
      <cdr:x>0.03972</cdr:x>
      <cdr:y>0.08106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0A23FCE4-3D19-9F06-1F44-811CC67ED569}"/>
            </a:ext>
          </a:extLst>
        </cdr:cNvPr>
        <cdr:cNvSpPr txBox="1"/>
      </cdr:nvSpPr>
      <cdr:spPr>
        <a:xfrm xmlns:a="http://schemas.openxmlformats.org/drawingml/2006/main">
          <a:off x="161364" y="322730"/>
          <a:ext cx="221447" cy="163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0.01475</cdr:x>
      <cdr:y>0.13955</cdr:y>
    </cdr:from>
    <cdr:to>
      <cdr:x>0.03773</cdr:x>
      <cdr:y>0.16679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6E32B3E8-7972-3C1D-195C-0F0B4656FE76}"/>
            </a:ext>
          </a:extLst>
        </cdr:cNvPr>
        <cdr:cNvSpPr txBox="1"/>
      </cdr:nvSpPr>
      <cdr:spPr>
        <a:xfrm xmlns:a="http://schemas.openxmlformats.org/drawingml/2006/main">
          <a:off x="123059" y="572712"/>
          <a:ext cx="191689" cy="111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0.4481</cdr:x>
      <cdr:y>0.40955</cdr:y>
    </cdr:from>
    <cdr:to>
      <cdr:x>0.4481</cdr:x>
      <cdr:y>0.53053</cdr:y>
    </cdr:to>
    <cdr:cxnSp macro="">
      <cdr:nvCxnSpPr>
        <cdr:cNvPr id="2" name="Conector de Seta Reta 1">
          <a:extLst xmlns:a="http://schemas.openxmlformats.org/drawingml/2006/main">
            <a:ext uri="{FF2B5EF4-FFF2-40B4-BE49-F238E27FC236}">
              <a16:creationId xmlns:a16="http://schemas.microsoft.com/office/drawing/2014/main" id="{6F2906A1-67F3-D114-EAEA-90E095E9094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737897" y="1680840"/>
          <a:ext cx="0" cy="496529"/>
        </a:xfrm>
        <a:prstGeom xmlns:a="http://schemas.openxmlformats.org/drawingml/2006/main" prst="straightConnector1">
          <a:avLst/>
        </a:prstGeom>
        <a:ln xmlns:a="http://schemas.openxmlformats.org/drawingml/2006/main" w="34925">
          <a:headEnd w="lg" len="med"/>
          <a:tailEnd type="triangle" w="lg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0.23117</cdr:x>
      <cdr:y>0.26644</cdr:y>
    </cdr:from>
    <cdr:to>
      <cdr:x>0.44687</cdr:x>
      <cdr:y>0.34787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F8F78BF6-3FEA-51CF-4F28-BCC95CE30D8D}"/>
            </a:ext>
          </a:extLst>
        </cdr:cNvPr>
        <cdr:cNvSpPr txBox="1"/>
      </cdr:nvSpPr>
      <cdr:spPr>
        <a:xfrm xmlns:a="http://schemas.openxmlformats.org/drawingml/2006/main">
          <a:off x="1928279" y="1093493"/>
          <a:ext cx="1799299" cy="334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kern="1200" dirty="0">
              <a:solidFill>
                <a:schemeClr val="tx1"/>
              </a:solidFill>
            </a:rPr>
            <a:t>8,5</a:t>
          </a:r>
          <a:r>
            <a:rPr lang="pt-BR" sz="1400" dirty="0"/>
            <a:t> </a:t>
          </a:r>
          <a:r>
            <a:rPr lang="pt-BR" sz="1400" dirty="0" err="1"/>
            <a:t>p.p</a:t>
          </a:r>
          <a:r>
            <a:rPr lang="pt-BR" sz="1400" dirty="0"/>
            <a:t> / 2,4 vezes</a:t>
          </a:r>
        </a:p>
      </cdr:txBody>
    </cdr:sp>
  </cdr:relSizeAnchor>
  <cdr:relSizeAnchor xmlns:cdr="http://schemas.openxmlformats.org/drawingml/2006/chartDrawing">
    <cdr:from>
      <cdr:x>0.29759</cdr:x>
      <cdr:y>0.33768</cdr:y>
    </cdr:from>
    <cdr:to>
      <cdr:x>0.48677</cdr:x>
      <cdr:y>0.40955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76B03FDB-025F-346A-4149-DA82C7654656}"/>
            </a:ext>
          </a:extLst>
        </cdr:cNvPr>
        <cdr:cNvSpPr txBox="1"/>
      </cdr:nvSpPr>
      <cdr:spPr>
        <a:xfrm xmlns:a="http://schemas.openxmlformats.org/drawingml/2006/main">
          <a:off x="2482343" y="1385876"/>
          <a:ext cx="1578076" cy="294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pt-BR" sz="1400" dirty="0">
              <a:latin typeface="+mn-lt"/>
              <a:ea typeface="+mn-ea"/>
              <a:cs typeface="+mn-cs"/>
            </a:rPr>
            <a:t>5,8 </a:t>
          </a:r>
          <a:r>
            <a:rPr lang="pt-BR" sz="1400" dirty="0" err="1">
              <a:latin typeface="+mn-lt"/>
              <a:ea typeface="+mn-ea"/>
              <a:cs typeface="+mn-cs"/>
            </a:rPr>
            <a:t>p.p</a:t>
          </a:r>
          <a:r>
            <a:rPr lang="pt-BR" sz="1400" dirty="0">
              <a:latin typeface="+mn-lt"/>
              <a:ea typeface="+mn-ea"/>
              <a:cs typeface="+mn-cs"/>
            </a:rPr>
            <a:t> / 2,3 vezes</a:t>
          </a:r>
        </a:p>
      </cdr:txBody>
    </cdr:sp>
  </cdr:relSizeAnchor>
  <cdr:relSizeAnchor xmlns:cdr="http://schemas.openxmlformats.org/drawingml/2006/chartDrawing">
    <cdr:from>
      <cdr:x>0.00609</cdr:x>
      <cdr:y>0.10961</cdr:y>
    </cdr:from>
    <cdr:to>
      <cdr:x>0.03466</cdr:x>
      <cdr:y>0.16949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89F5E40A-5622-5445-84B2-DFF9F17171DA}"/>
            </a:ext>
          </a:extLst>
        </cdr:cNvPr>
        <cdr:cNvSpPr txBox="1"/>
      </cdr:nvSpPr>
      <cdr:spPr>
        <a:xfrm xmlns:a="http://schemas.openxmlformats.org/drawingml/2006/main">
          <a:off x="50800" y="449867"/>
          <a:ext cx="238288" cy="24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0.89837</cdr:x>
      <cdr:y>0.33768</cdr:y>
    </cdr:from>
    <cdr:to>
      <cdr:x>0.89837</cdr:x>
      <cdr:y>0.40955</cdr:y>
    </cdr:to>
    <cdr:cxnSp macro="">
      <cdr:nvCxnSpPr>
        <cdr:cNvPr id="2" name="Conector de Seta Reta 1">
          <a:extLst xmlns:a="http://schemas.openxmlformats.org/drawingml/2006/main">
            <a:ext uri="{FF2B5EF4-FFF2-40B4-BE49-F238E27FC236}">
              <a16:creationId xmlns:a16="http://schemas.microsoft.com/office/drawing/2014/main" id="{6F2906A1-67F3-D114-EAEA-90E095E9094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7493778" y="1385872"/>
          <a:ext cx="0" cy="294968"/>
        </a:xfrm>
        <a:prstGeom xmlns:a="http://schemas.openxmlformats.org/drawingml/2006/main" prst="straightConnector1">
          <a:avLst/>
        </a:prstGeom>
        <a:ln xmlns:a="http://schemas.openxmlformats.org/drawingml/2006/main" w="34925">
          <a:headEnd w="lg" len="med"/>
          <a:tailEnd type="triangle" w="lg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0.25339</cdr:x>
      <cdr:y>0.2149</cdr:y>
    </cdr:from>
    <cdr:to>
      <cdr:x>0.46202</cdr:x>
      <cdr:y>0.27719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F8F78BF6-3FEA-51CF-4F28-BCC95CE30D8D}"/>
            </a:ext>
          </a:extLst>
        </cdr:cNvPr>
        <cdr:cNvSpPr txBox="1"/>
      </cdr:nvSpPr>
      <cdr:spPr>
        <a:xfrm xmlns:a="http://schemas.openxmlformats.org/drawingml/2006/main">
          <a:off x="2113669" y="881974"/>
          <a:ext cx="1740273" cy="255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kern="1200" dirty="0">
              <a:solidFill>
                <a:schemeClr val="tx1"/>
              </a:solidFill>
            </a:rPr>
            <a:t>17,4</a:t>
          </a:r>
          <a:r>
            <a:rPr lang="pt-BR" sz="1400" dirty="0"/>
            <a:t> </a:t>
          </a:r>
          <a:r>
            <a:rPr lang="pt-BR" sz="1400" dirty="0" err="1"/>
            <a:t>p.p</a:t>
          </a:r>
          <a:r>
            <a:rPr lang="pt-BR" sz="1400" dirty="0"/>
            <a:t> / 3,9 vezes</a:t>
          </a:r>
        </a:p>
      </cdr:txBody>
    </cdr:sp>
  </cdr:relSizeAnchor>
  <cdr:relSizeAnchor xmlns:cdr="http://schemas.openxmlformats.org/drawingml/2006/chartDrawing">
    <cdr:from>
      <cdr:x>0.29287</cdr:x>
      <cdr:y>0.33117</cdr:y>
    </cdr:from>
    <cdr:to>
      <cdr:x>0.50677</cdr:x>
      <cdr:y>0.39517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76B03FDB-025F-346A-4149-DA82C7654656}"/>
            </a:ext>
          </a:extLst>
        </cdr:cNvPr>
        <cdr:cNvSpPr txBox="1"/>
      </cdr:nvSpPr>
      <cdr:spPr>
        <a:xfrm xmlns:a="http://schemas.openxmlformats.org/drawingml/2006/main">
          <a:off x="2442995" y="1359158"/>
          <a:ext cx="1784276" cy="262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pt-BR" sz="1400" dirty="0">
              <a:latin typeface="+mn-lt"/>
              <a:ea typeface="+mn-ea"/>
              <a:cs typeface="+mn-cs"/>
            </a:rPr>
            <a:t>11,7 </a:t>
          </a:r>
          <a:r>
            <a:rPr lang="pt-BR" sz="1400" dirty="0" err="1">
              <a:latin typeface="+mn-lt"/>
              <a:ea typeface="+mn-ea"/>
              <a:cs typeface="+mn-cs"/>
            </a:rPr>
            <a:t>p.p</a:t>
          </a:r>
          <a:r>
            <a:rPr lang="pt-BR" sz="1400" dirty="0">
              <a:latin typeface="+mn-lt"/>
              <a:ea typeface="+mn-ea"/>
              <a:cs typeface="+mn-cs"/>
            </a:rPr>
            <a:t> / 3,7 vezes</a:t>
          </a:r>
        </a:p>
      </cdr:txBody>
    </cdr:sp>
  </cdr:relSizeAnchor>
  <cdr:relSizeAnchor xmlns:cdr="http://schemas.openxmlformats.org/drawingml/2006/chartDrawing">
    <cdr:from>
      <cdr:x>0.00609</cdr:x>
      <cdr:y>0.10961</cdr:y>
    </cdr:from>
    <cdr:to>
      <cdr:x>0.03466</cdr:x>
      <cdr:y>0.16949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89F5E40A-5622-5445-84B2-DFF9F17171DA}"/>
            </a:ext>
          </a:extLst>
        </cdr:cNvPr>
        <cdr:cNvSpPr txBox="1"/>
      </cdr:nvSpPr>
      <cdr:spPr>
        <a:xfrm xmlns:a="http://schemas.openxmlformats.org/drawingml/2006/main">
          <a:off x="50800" y="449867"/>
          <a:ext cx="238288" cy="24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0.10897</cdr:x>
      <cdr:y>0.12074</cdr:y>
    </cdr:from>
    <cdr:to>
      <cdr:x>0.14099</cdr:x>
      <cdr:y>0.1631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F55969B0-7F05-5B18-E70B-5BBAB4D65A6E}"/>
            </a:ext>
          </a:extLst>
        </cdr:cNvPr>
        <cdr:cNvSpPr txBox="1"/>
      </cdr:nvSpPr>
      <cdr:spPr>
        <a:xfrm xmlns:a="http://schemas.openxmlformats.org/drawingml/2006/main" flipH="1" flipV="1">
          <a:off x="896757" y="494759"/>
          <a:ext cx="263512" cy="173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%</a:t>
          </a:r>
        </a:p>
      </cdr:txBody>
    </cdr:sp>
  </cdr:relSizeAnchor>
  <cdr:relSizeAnchor xmlns:cdr="http://schemas.openxmlformats.org/drawingml/2006/chartDrawing">
    <cdr:from>
      <cdr:x>0.96655</cdr:x>
      <cdr:y>0.64621</cdr:y>
    </cdr:from>
    <cdr:to>
      <cdr:x>1</cdr:x>
      <cdr:y>0.86937</cdr:y>
    </cdr:to>
    <cdr:sp macro="" textlink="">
      <cdr:nvSpPr>
        <cdr:cNvPr id="7" name="CaixaDeTexto 6">
          <a:extLst xmlns:a="http://schemas.openxmlformats.org/drawingml/2006/main">
            <a:ext uri="{FF2B5EF4-FFF2-40B4-BE49-F238E27FC236}">
              <a16:creationId xmlns:a16="http://schemas.microsoft.com/office/drawing/2014/main" id="{3BD9FBE0-546C-91D2-8749-084624A402B0}"/>
            </a:ext>
          </a:extLst>
        </cdr:cNvPr>
        <cdr:cNvSpPr txBox="1"/>
      </cdr:nvSpPr>
      <cdr:spPr>
        <a:xfrm xmlns:a="http://schemas.openxmlformats.org/drawingml/2006/main">
          <a:off x="7954296" y="2647903"/>
          <a:ext cx="27530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0.92688</cdr:x>
      <cdr:y>0.90987</cdr:y>
    </cdr:from>
    <cdr:to>
      <cdr:x>1</cdr:x>
      <cdr:y>1</cdr:y>
    </cdr:to>
    <cdr:sp macro="" textlink="">
      <cdr:nvSpPr>
        <cdr:cNvPr id="8" name="CaixaDeTexto 8">
          <a:extLst xmlns:a="http://schemas.openxmlformats.org/drawingml/2006/main">
            <a:ext uri="{FF2B5EF4-FFF2-40B4-BE49-F238E27FC236}">
              <a16:creationId xmlns:a16="http://schemas.microsoft.com/office/drawing/2014/main" id="{13571212-AEBE-3E80-3DEA-039A67FC30CF}"/>
            </a:ext>
          </a:extLst>
        </cdr:cNvPr>
        <cdr:cNvSpPr txBox="1"/>
      </cdr:nvSpPr>
      <cdr:spPr>
        <a:xfrm xmlns:a="http://schemas.openxmlformats.org/drawingml/2006/main">
          <a:off x="8176149" y="4731821"/>
          <a:ext cx="60178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dirty="0"/>
        </a:p>
      </cdr:txBody>
    </cdr:sp>
  </cdr:relSizeAnchor>
  <cdr:relSizeAnchor xmlns:cdr="http://schemas.openxmlformats.org/drawingml/2006/chartDrawing">
    <cdr:from>
      <cdr:x>0.94624</cdr:x>
      <cdr:y>0.72174</cdr:y>
    </cdr:from>
    <cdr:to>
      <cdr:x>0.96177</cdr:x>
      <cdr:y>0.79685</cdr:y>
    </cdr:to>
    <cdr:sp macro="" textlink="">
      <cdr:nvSpPr>
        <cdr:cNvPr id="10" name="Colchete Direito 9">
          <a:extLst xmlns:a="http://schemas.openxmlformats.org/drawingml/2006/main">
            <a:ext uri="{FF2B5EF4-FFF2-40B4-BE49-F238E27FC236}">
              <a16:creationId xmlns:a16="http://schemas.microsoft.com/office/drawing/2014/main" id="{7432E9A0-6C7C-3DAE-42C3-2A377FCB9AB3}"/>
            </a:ext>
          </a:extLst>
        </cdr:cNvPr>
        <cdr:cNvSpPr/>
      </cdr:nvSpPr>
      <cdr:spPr>
        <a:xfrm xmlns:a="http://schemas.openxmlformats.org/drawingml/2006/main">
          <a:off x="7787149" y="2957380"/>
          <a:ext cx="127819" cy="307777"/>
        </a:xfrm>
        <a:prstGeom xmlns:a="http://schemas.openxmlformats.org/drawingml/2006/main" prst="rightBracket">
          <a:avLst/>
        </a:prstGeom>
        <a:ln xmlns:a="http://schemas.openxmlformats.org/drawingml/2006/main" w="31750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0.94624</cdr:x>
      <cdr:y>0.71946</cdr:y>
    </cdr:from>
    <cdr:to>
      <cdr:x>0.96416</cdr:x>
      <cdr:y>0.95384</cdr:y>
    </cdr:to>
    <cdr:sp macro="" textlink="">
      <cdr:nvSpPr>
        <cdr:cNvPr id="3" name="Colchete Direito 2">
          <a:extLst xmlns:a="http://schemas.openxmlformats.org/drawingml/2006/main">
            <a:ext uri="{FF2B5EF4-FFF2-40B4-BE49-F238E27FC236}">
              <a16:creationId xmlns:a16="http://schemas.microsoft.com/office/drawing/2014/main" id="{8E6BEE35-3BA9-2928-87FD-242B684BED12}"/>
            </a:ext>
          </a:extLst>
        </cdr:cNvPr>
        <cdr:cNvSpPr/>
      </cdr:nvSpPr>
      <cdr:spPr>
        <a:xfrm xmlns:a="http://schemas.openxmlformats.org/drawingml/2006/main">
          <a:off x="7787149" y="2948042"/>
          <a:ext cx="147484" cy="960386"/>
        </a:xfrm>
        <a:prstGeom xmlns:a="http://schemas.openxmlformats.org/drawingml/2006/main" prst="rightBracket">
          <a:avLst/>
        </a:prstGeom>
        <a:ln xmlns:a="http://schemas.openxmlformats.org/drawingml/2006/main" w="3175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0.88968</cdr:x>
      <cdr:y>0.2696</cdr:y>
    </cdr:from>
    <cdr:to>
      <cdr:x>0.9355</cdr:x>
      <cdr:y>0.3243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3E82A3DA-30DC-D650-3BEA-AD308EB2FF48}"/>
            </a:ext>
          </a:extLst>
        </cdr:cNvPr>
        <cdr:cNvSpPr/>
      </cdr:nvSpPr>
      <cdr:spPr>
        <a:xfrm xmlns:a="http://schemas.openxmlformats.org/drawingml/2006/main">
          <a:off x="7828115" y="1137684"/>
          <a:ext cx="403123" cy="2308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2225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0.00577</cdr:x>
      <cdr:y>0.10894</cdr:y>
    </cdr:from>
    <cdr:to>
      <cdr:x>0.03286</cdr:x>
      <cdr:y>0.16717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89F5E40A-5622-5445-84B2-DFF9F17171DA}"/>
            </a:ext>
          </a:extLst>
        </cdr:cNvPr>
        <cdr:cNvSpPr txBox="1"/>
      </cdr:nvSpPr>
      <cdr:spPr>
        <a:xfrm xmlns:a="http://schemas.openxmlformats.org/drawingml/2006/main">
          <a:off x="50800" y="459699"/>
          <a:ext cx="238288" cy="24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0.9502</cdr:x>
      <cdr:y>0.13326</cdr:y>
    </cdr:from>
    <cdr:to>
      <cdr:x>0.97628</cdr:x>
      <cdr:y>0.193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89F5E40A-5622-5445-84B2-DFF9F17171DA}"/>
            </a:ext>
          </a:extLst>
        </cdr:cNvPr>
        <cdr:cNvSpPr txBox="1"/>
      </cdr:nvSpPr>
      <cdr:spPr>
        <a:xfrm xmlns:a="http://schemas.openxmlformats.org/drawingml/2006/main">
          <a:off x="8683522" y="548189"/>
          <a:ext cx="238288" cy="24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0.14385</cdr:x>
      <cdr:y>0.12654</cdr:y>
    </cdr:from>
    <cdr:to>
      <cdr:x>0.17585</cdr:x>
      <cdr:y>0.16889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5814D6EA-5815-7126-E68A-A80F96228A51}"/>
            </a:ext>
          </a:extLst>
        </cdr:cNvPr>
        <cdr:cNvSpPr txBox="1"/>
      </cdr:nvSpPr>
      <cdr:spPr>
        <a:xfrm xmlns:a="http://schemas.openxmlformats.org/drawingml/2006/main" flipH="1" flipV="1">
          <a:off x="1238415" y="510314"/>
          <a:ext cx="275482" cy="170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%</a:t>
          </a:r>
        </a:p>
      </cdr:txBody>
    </cdr:sp>
  </cdr:relSizeAnchor>
  <cdr:relSizeAnchor xmlns:cdr="http://schemas.openxmlformats.org/drawingml/2006/chartDrawing">
    <cdr:from>
      <cdr:x>0.9546</cdr:x>
      <cdr:y>0.66364</cdr:y>
    </cdr:from>
    <cdr:to>
      <cdr:x>0.96317</cdr:x>
      <cdr:y>0.78775</cdr:y>
    </cdr:to>
    <cdr:sp macro="" textlink="">
      <cdr:nvSpPr>
        <cdr:cNvPr id="4" name="Colchete Direito 3">
          <a:extLst xmlns:a="http://schemas.openxmlformats.org/drawingml/2006/main">
            <a:ext uri="{FF2B5EF4-FFF2-40B4-BE49-F238E27FC236}">
              <a16:creationId xmlns:a16="http://schemas.microsoft.com/office/drawing/2014/main" id="{DEB295DA-C5ED-E75A-60C5-492EA249A788}"/>
            </a:ext>
          </a:extLst>
        </cdr:cNvPr>
        <cdr:cNvSpPr/>
      </cdr:nvSpPr>
      <cdr:spPr>
        <a:xfrm xmlns:a="http://schemas.openxmlformats.org/drawingml/2006/main">
          <a:off x="8218011" y="2676247"/>
          <a:ext cx="73726" cy="500471"/>
        </a:xfrm>
        <a:prstGeom xmlns:a="http://schemas.openxmlformats.org/drawingml/2006/main" prst="rightBracket">
          <a:avLst/>
        </a:prstGeom>
        <a:ln xmlns:a="http://schemas.openxmlformats.org/drawingml/2006/main" w="31750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0.21195</cdr:x>
      <cdr:y>0.57024</cdr:y>
    </cdr:from>
    <cdr:to>
      <cdr:x>0.25877</cdr:x>
      <cdr:y>0.62749</cdr:y>
    </cdr:to>
    <cdr:sp macro="" textlink="">
      <cdr:nvSpPr>
        <cdr:cNvPr id="5" name="Elipse 4">
          <a:extLst xmlns:a="http://schemas.openxmlformats.org/drawingml/2006/main">
            <a:ext uri="{FF2B5EF4-FFF2-40B4-BE49-F238E27FC236}">
              <a16:creationId xmlns:a16="http://schemas.microsoft.com/office/drawing/2014/main" id="{0206EE97-C728-61D0-4039-B71C9645FB26}"/>
            </a:ext>
          </a:extLst>
        </cdr:cNvPr>
        <cdr:cNvSpPr/>
      </cdr:nvSpPr>
      <cdr:spPr>
        <a:xfrm xmlns:a="http://schemas.openxmlformats.org/drawingml/2006/main">
          <a:off x="1824617" y="2299611"/>
          <a:ext cx="403123" cy="2308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2225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 dirty="0"/>
        </a:p>
      </cdr:txBody>
    </cdr:sp>
  </cdr:relSizeAnchor>
  <cdr:relSizeAnchor xmlns:cdr="http://schemas.openxmlformats.org/drawingml/2006/chartDrawing">
    <cdr:from>
      <cdr:x>0.21041</cdr:x>
      <cdr:y>0.63502</cdr:y>
    </cdr:from>
    <cdr:to>
      <cdr:x>0.25724</cdr:x>
      <cdr:y>0.69226</cdr:y>
    </cdr:to>
    <cdr:sp macro="" textlink="">
      <cdr:nvSpPr>
        <cdr:cNvPr id="6" name="Elipse 5">
          <a:extLst xmlns:a="http://schemas.openxmlformats.org/drawingml/2006/main">
            <a:ext uri="{FF2B5EF4-FFF2-40B4-BE49-F238E27FC236}">
              <a16:creationId xmlns:a16="http://schemas.microsoft.com/office/drawing/2014/main" id="{721B1638-BBB9-C1AB-EBAA-1CB2A934B7F3}"/>
            </a:ext>
          </a:extLst>
        </cdr:cNvPr>
        <cdr:cNvSpPr/>
      </cdr:nvSpPr>
      <cdr:spPr>
        <a:xfrm xmlns:a="http://schemas.openxmlformats.org/drawingml/2006/main">
          <a:off x="1811374" y="2560831"/>
          <a:ext cx="403123" cy="2308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2225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0.55527</cdr:x>
      <cdr:y>0.83445</cdr:y>
    </cdr:from>
    <cdr:to>
      <cdr:x>0.60209</cdr:x>
      <cdr:y>0.89169</cdr:y>
    </cdr:to>
    <cdr:sp macro="" textlink="">
      <cdr:nvSpPr>
        <cdr:cNvPr id="7" name="Elipse 6">
          <a:extLst xmlns:a="http://schemas.openxmlformats.org/drawingml/2006/main">
            <a:ext uri="{FF2B5EF4-FFF2-40B4-BE49-F238E27FC236}">
              <a16:creationId xmlns:a16="http://schemas.microsoft.com/office/drawing/2014/main" id="{0ED9ACBD-7393-B4D1-E505-D1871BF19B9E}"/>
            </a:ext>
          </a:extLst>
        </cdr:cNvPr>
        <cdr:cNvSpPr/>
      </cdr:nvSpPr>
      <cdr:spPr>
        <a:xfrm xmlns:a="http://schemas.openxmlformats.org/drawingml/2006/main">
          <a:off x="4780212" y="3365044"/>
          <a:ext cx="403123" cy="2308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2225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0.67444</cdr:x>
      <cdr:y>0.7646</cdr:y>
    </cdr:from>
    <cdr:to>
      <cdr:x>0.72127</cdr:x>
      <cdr:y>0.82184</cdr:y>
    </cdr:to>
    <cdr:sp macro="" textlink="">
      <cdr:nvSpPr>
        <cdr:cNvPr id="8" name="Elipse 7">
          <a:extLst xmlns:a="http://schemas.openxmlformats.org/drawingml/2006/main">
            <a:ext uri="{FF2B5EF4-FFF2-40B4-BE49-F238E27FC236}">
              <a16:creationId xmlns:a16="http://schemas.microsoft.com/office/drawing/2014/main" id="{877C67C7-D3E2-1032-776F-AA9A3C5BB924}"/>
            </a:ext>
          </a:extLst>
        </cdr:cNvPr>
        <cdr:cNvSpPr/>
      </cdr:nvSpPr>
      <cdr:spPr>
        <a:xfrm xmlns:a="http://schemas.openxmlformats.org/drawingml/2006/main">
          <a:off x="5806179" y="3083383"/>
          <a:ext cx="403123" cy="2308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2225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0.67444</cdr:x>
      <cdr:y>0.7018</cdr:y>
    </cdr:from>
    <cdr:to>
      <cdr:x>0.72127</cdr:x>
      <cdr:y>0.75904</cdr:y>
    </cdr:to>
    <cdr:sp macro="" textlink="">
      <cdr:nvSpPr>
        <cdr:cNvPr id="9" name="Elipse 8">
          <a:extLst xmlns:a="http://schemas.openxmlformats.org/drawingml/2006/main">
            <a:ext uri="{FF2B5EF4-FFF2-40B4-BE49-F238E27FC236}">
              <a16:creationId xmlns:a16="http://schemas.microsoft.com/office/drawing/2014/main" id="{8E21E42D-9EDF-BE19-FAF6-127C98DE0246}"/>
            </a:ext>
          </a:extLst>
        </cdr:cNvPr>
        <cdr:cNvSpPr/>
      </cdr:nvSpPr>
      <cdr:spPr>
        <a:xfrm xmlns:a="http://schemas.openxmlformats.org/drawingml/2006/main">
          <a:off x="5806178" y="2830135"/>
          <a:ext cx="403123" cy="2308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2225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0.0062</cdr:x>
      <cdr:y>0.06378</cdr:y>
    </cdr:from>
    <cdr:to>
      <cdr:x>0.05372</cdr:x>
      <cdr:y>0.0916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6A59BD59-B33F-ABE5-40AC-037B78E245FC}"/>
            </a:ext>
          </a:extLst>
        </cdr:cNvPr>
        <cdr:cNvSpPr txBox="1"/>
      </cdr:nvSpPr>
      <cdr:spPr>
        <a:xfrm xmlns:a="http://schemas.openxmlformats.org/drawingml/2006/main" flipH="1" flipV="1">
          <a:off x="59765" y="382494"/>
          <a:ext cx="457953" cy="166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73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28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52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9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8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86575"/>
          </a:xfrm>
          <a:prstGeom prst="rect">
            <a:avLst/>
          </a:prstGeom>
        </p:spPr>
      </p:pic>
      <p:sp>
        <p:nvSpPr>
          <p:cNvPr id="8" name="Title 1"/>
          <p:cNvSpPr txBox="1"/>
          <p:nvPr userDrawn="1"/>
        </p:nvSpPr>
        <p:spPr>
          <a:xfrm>
            <a:off x="1205345" y="279005"/>
            <a:ext cx="6670132" cy="7304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Alfabetização: </a:t>
            </a:r>
            <a:br>
              <a:rPr lang="pt-BR" sz="2800" b="1" dirty="0">
                <a:solidFill>
                  <a:schemeClr val="bg1"/>
                </a:solidFill>
                <a:latin typeface="Arial" pitchFamily="34"/>
                <a:cs typeface="Arial" pitchFamily="34"/>
              </a:rPr>
            </a:br>
            <a:r>
              <a:rPr lang="pt-BR" sz="18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Resultados do Universo</a:t>
            </a:r>
            <a:endParaRPr lang="en-US" sz="18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8512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576"/>
          </a:xfrm>
          <a:prstGeom prst="rect">
            <a:avLst/>
          </a:prstGeom>
        </p:spPr>
      </p:pic>
      <p:sp>
        <p:nvSpPr>
          <p:cNvPr id="8" name="Title 1"/>
          <p:cNvSpPr txBox="1"/>
          <p:nvPr userDrawn="1"/>
        </p:nvSpPr>
        <p:spPr>
          <a:xfrm>
            <a:off x="1205345" y="279005"/>
            <a:ext cx="6670132" cy="7304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Alfabetização: </a:t>
            </a:r>
            <a:br>
              <a:rPr lang="pt-BR" sz="2800" b="1" dirty="0">
                <a:solidFill>
                  <a:schemeClr val="bg1"/>
                </a:solidFill>
                <a:latin typeface="Arial" pitchFamily="34"/>
                <a:cs typeface="Arial" pitchFamily="34"/>
              </a:rPr>
            </a:br>
            <a:r>
              <a:rPr lang="pt-BR" sz="18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Resultados do Universo</a:t>
            </a:r>
            <a:endParaRPr lang="en-US" sz="18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3849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528145" y="6031881"/>
            <a:ext cx="4233041" cy="7168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 err="1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Coordenação</a:t>
            </a:r>
            <a:r>
              <a:rPr lang="en-US" sz="2200" b="0" i="0" u="none" strike="noStrike" kern="1200" cap="none" spc="0" baseline="0" dirty="0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 de </a:t>
            </a:r>
            <a:r>
              <a:rPr lang="en-US" sz="2200" b="0" i="0" u="none" strike="noStrike" kern="1200" cap="none" spc="0" baseline="0" dirty="0" err="1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População</a:t>
            </a:r>
            <a:r>
              <a:rPr lang="en-US" sz="2200" b="0" i="0" u="none" strike="noStrike" kern="1200" cap="none" spc="0" baseline="0" dirty="0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 e </a:t>
            </a:r>
            <a:r>
              <a:rPr lang="en-US" sz="2200" b="0" i="0" u="none" strike="noStrike" kern="1200" cap="none" spc="0" baseline="0" dirty="0" err="1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Indicadores</a:t>
            </a:r>
            <a:r>
              <a:rPr lang="en-US" sz="2200" b="0" i="0" u="none" strike="noStrike" kern="1200" cap="none" spc="0" baseline="0" dirty="0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Sociais</a:t>
            </a:r>
            <a:r>
              <a:rPr lang="en-US" sz="2200" b="0" i="0" u="none" strike="noStrike" kern="1200" cap="none" spc="0" baseline="0" dirty="0">
                <a:solidFill>
                  <a:srgbClr val="FFFFFF"/>
                </a:solidFill>
                <a:uFillTx/>
                <a:latin typeface="Arial Narrow" pitchFamily="34"/>
                <a:cs typeface="Arial Narrow" pitchFamily="34"/>
              </a:rPr>
              <a:t> – COPIS/DPE</a:t>
            </a:r>
          </a:p>
        </p:txBody>
      </p:sp>
    </p:spTree>
    <p:extLst>
      <p:ext uri="{BB962C8B-B14F-4D97-AF65-F5344CB8AC3E}">
        <p14:creationId xmlns:p14="http://schemas.microsoft.com/office/powerpoint/2010/main" val="290820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7B56-52F2-5757-B22C-704EF4D8F75E}"/>
              </a:ext>
            </a:extLst>
          </p:cNvPr>
          <p:cNvSpPr txBox="1"/>
          <p:nvPr/>
        </p:nvSpPr>
        <p:spPr>
          <a:xfrm>
            <a:off x="-2458" y="1086671"/>
            <a:ext cx="7772400" cy="2450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r>
              <a:rPr lang="en-US" dirty="0" err="1">
                <a:latin typeface="+mn-lt"/>
              </a:rPr>
              <a:t>Desagregações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raça</a:t>
            </a:r>
            <a:endParaRPr lang="en-US" dirty="0">
              <a:latin typeface="+mn-lt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30BE791-8715-E5A3-2A51-4FAEBD718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085696"/>
              </p:ext>
            </p:extLst>
          </p:nvPr>
        </p:nvGraphicFramePr>
        <p:xfrm>
          <a:off x="108155" y="1527674"/>
          <a:ext cx="8229600" cy="409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75045DAC-9493-193A-AB1E-9B6CEF3E5A13}"/>
              </a:ext>
            </a:extLst>
          </p:cNvPr>
          <p:cNvSpPr txBox="1"/>
          <p:nvPr/>
        </p:nvSpPr>
        <p:spPr>
          <a:xfrm>
            <a:off x="0" y="5908602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A taxa de analfabetismo</a:t>
            </a:r>
            <a:r>
              <a:rPr lang="pt-B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para pretos e pardos atingiu valores acima de 2% a partir da faixa etária de 25 a 34 anos de idade, enquanto para brancos isso ocorreu a partir de 35 a 44 anos</a:t>
            </a:r>
            <a:r>
              <a:rPr lang="pt-B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A diferença entre brancos e pretos atinge seu valor máximo para o </a:t>
            </a:r>
            <a:r>
              <a:rPr lang="pt-B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grupo de 65 anos ou mais (20,9 p.p)</a:t>
            </a:r>
            <a:endParaRPr lang="pt-BR" sz="1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F8E1AEB-2B72-0D3C-D854-F5DF7AC10979}"/>
              </a:ext>
            </a:extLst>
          </p:cNvPr>
          <p:cNvSpPr txBox="1"/>
          <p:nvPr/>
        </p:nvSpPr>
        <p:spPr>
          <a:xfrm>
            <a:off x="8023123" y="4423204"/>
            <a:ext cx="1120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20,9 </a:t>
            </a:r>
            <a:r>
              <a:rPr lang="pt-BR" sz="1400" dirty="0" err="1"/>
              <a:t>p.p</a:t>
            </a:r>
            <a:r>
              <a:rPr lang="pt-BR" sz="1400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E1588C-734A-FFA1-B4CA-379A5DA1EC07}"/>
              </a:ext>
            </a:extLst>
          </p:cNvPr>
          <p:cNvSpPr txBox="1"/>
          <p:nvPr/>
        </p:nvSpPr>
        <p:spPr>
          <a:xfrm>
            <a:off x="8035414" y="4908190"/>
            <a:ext cx="1120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34,2 </a:t>
            </a:r>
            <a:r>
              <a:rPr lang="pt-BR" sz="1400" dirty="0" err="1"/>
              <a:t>p.p</a:t>
            </a:r>
            <a:r>
              <a:rPr lang="pt-BR" sz="1400" dirty="0"/>
              <a:t>.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DC10737-5B55-EA78-E2A2-FD12BD92D66A}"/>
              </a:ext>
            </a:extLst>
          </p:cNvPr>
          <p:cNvSpPr/>
          <p:nvPr/>
        </p:nvSpPr>
        <p:spPr>
          <a:xfrm>
            <a:off x="3480619" y="4651890"/>
            <a:ext cx="403123" cy="230832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C276DA4-C561-A895-5A38-ACC1947317C2}"/>
              </a:ext>
            </a:extLst>
          </p:cNvPr>
          <p:cNvSpPr/>
          <p:nvPr/>
        </p:nvSpPr>
        <p:spPr>
          <a:xfrm>
            <a:off x="3483468" y="5100551"/>
            <a:ext cx="403123" cy="230832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89EBAAE-E149-9468-7BDF-835BCF5BEF13}"/>
              </a:ext>
            </a:extLst>
          </p:cNvPr>
          <p:cNvSpPr/>
          <p:nvPr/>
        </p:nvSpPr>
        <p:spPr>
          <a:xfrm>
            <a:off x="4483911" y="4423204"/>
            <a:ext cx="403123" cy="230832"/>
          </a:xfrm>
          <a:prstGeom prst="ellipse">
            <a:avLst/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D5653E4-78B6-DAAF-126F-C244F22F71B3}"/>
              </a:ext>
            </a:extLst>
          </p:cNvPr>
          <p:cNvSpPr txBox="1"/>
          <p:nvPr/>
        </p:nvSpPr>
        <p:spPr>
          <a:xfrm>
            <a:off x="307697" y="5555069"/>
            <a:ext cx="59062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effectLst/>
                <a:ea typeface="Times New Roman" panose="02020603050405020304" pitchFamily="18" charset="0"/>
              </a:rPr>
              <a:t>Fonte: IBGE, Censo Demográfico 2022.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682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B44F98D-54CE-13B5-E999-DF2CFB7D8D02}"/>
              </a:ext>
            </a:extLst>
          </p:cNvPr>
          <p:cNvSpPr txBox="1"/>
          <p:nvPr/>
        </p:nvSpPr>
        <p:spPr>
          <a:xfrm>
            <a:off x="1022555" y="3054165"/>
            <a:ext cx="7772400" cy="3748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r>
              <a:rPr lang="en-US" sz="3600" dirty="0" err="1">
                <a:latin typeface="+mn-lt"/>
              </a:rPr>
              <a:t>Desagregações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por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sexo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398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F17E9D4-CAF3-F374-03D4-39C3A21EC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664509"/>
              </p:ext>
            </p:extLst>
          </p:nvPr>
        </p:nvGraphicFramePr>
        <p:xfrm>
          <a:off x="177283" y="1399685"/>
          <a:ext cx="8798765" cy="421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6B01A2E-2C71-7A4C-7262-C577FB239446}"/>
              </a:ext>
            </a:extLst>
          </p:cNvPr>
          <p:cNvSpPr txBox="1"/>
          <p:nvPr/>
        </p:nvSpPr>
        <p:spPr>
          <a:xfrm>
            <a:off x="0" y="1095951"/>
            <a:ext cx="7772400" cy="3070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r>
              <a:rPr lang="en-US" dirty="0" err="1">
                <a:latin typeface="+mn-lt"/>
              </a:rPr>
              <a:t>Desagregações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sexo</a:t>
            </a:r>
            <a:endParaRPr lang="en-US" dirty="0"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46AC4E-FA5E-0301-6AEB-522678296D3B}"/>
              </a:ext>
            </a:extLst>
          </p:cNvPr>
          <p:cNvSpPr txBox="1"/>
          <p:nvPr/>
        </p:nvSpPr>
        <p:spPr>
          <a:xfrm>
            <a:off x="0" y="5348920"/>
            <a:ext cx="59062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Fonte: IBGE, Censo Demográfico 2022.</a:t>
            </a:r>
            <a:endParaRPr lang="pt-BR" sz="9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2359D8-D511-96B8-55D3-E5781B99D36B}"/>
              </a:ext>
            </a:extLst>
          </p:cNvPr>
          <p:cNvSpPr txBox="1"/>
          <p:nvPr/>
        </p:nvSpPr>
        <p:spPr>
          <a:xfrm>
            <a:off x="1" y="5650150"/>
            <a:ext cx="8976048" cy="1114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Em 2022, o percentual de mulheres que sabiam ler e escrever era 93,5%, enquanto o de homens era 92,5%.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Essa vantagem das mulheres foi verificada em praticamente todos os grupos etários analisados, exceto entre pessoas de 65 anos ou mais de idade. </a:t>
            </a:r>
          </a:p>
        </p:txBody>
      </p:sp>
    </p:spTree>
    <p:extLst>
      <p:ext uri="{BB962C8B-B14F-4D97-AF65-F5344CB8AC3E}">
        <p14:creationId xmlns:p14="http://schemas.microsoft.com/office/powerpoint/2010/main" val="335096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B44F98D-54CE-13B5-E999-DF2CFB7D8D02}"/>
              </a:ext>
            </a:extLst>
          </p:cNvPr>
          <p:cNvSpPr txBox="1"/>
          <p:nvPr/>
        </p:nvSpPr>
        <p:spPr>
          <a:xfrm>
            <a:off x="1022555" y="3054165"/>
            <a:ext cx="7772400" cy="3748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algn="ctr"/>
            <a:r>
              <a:rPr lang="en-US" sz="3600" dirty="0" err="1">
                <a:latin typeface="+mn-lt"/>
              </a:rPr>
              <a:t>Desagregações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por</a:t>
            </a:r>
            <a:r>
              <a:rPr lang="en-US" sz="3600" dirty="0">
                <a:latin typeface="+mn-lt"/>
              </a:rPr>
              <a:t> classes de </a:t>
            </a:r>
            <a:r>
              <a:rPr lang="en-US" sz="3600" dirty="0" err="1">
                <a:latin typeface="+mn-lt"/>
              </a:rPr>
              <a:t>tamanho</a:t>
            </a:r>
            <a:r>
              <a:rPr lang="en-US" sz="3600" dirty="0">
                <a:latin typeface="+mn-lt"/>
              </a:rPr>
              <a:t> dos </a:t>
            </a:r>
            <a:r>
              <a:rPr lang="en-US" sz="3600" dirty="0" err="1">
                <a:latin typeface="+mn-lt"/>
              </a:rPr>
              <a:t>municípios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430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1AFAA20-A28C-CEA1-28CC-01A30B8A0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73614"/>
              </p:ext>
            </p:extLst>
          </p:nvPr>
        </p:nvGraphicFramePr>
        <p:xfrm>
          <a:off x="-13261" y="1557517"/>
          <a:ext cx="9138601" cy="411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15D387E-7354-4E46-8DB3-3B38E39431C3}"/>
              </a:ext>
            </a:extLst>
          </p:cNvPr>
          <p:cNvSpPr txBox="1"/>
          <p:nvPr/>
        </p:nvSpPr>
        <p:spPr>
          <a:xfrm>
            <a:off x="0" y="1093236"/>
            <a:ext cx="7772400" cy="3095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r>
              <a:rPr lang="en-US" dirty="0" err="1">
                <a:latin typeface="+mn-lt"/>
              </a:rPr>
              <a:t>Desagregações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</a:t>
            </a:r>
            <a:r>
              <a:rPr lang="en-US" dirty="0">
                <a:latin typeface="+mn-lt"/>
              </a:rPr>
              <a:t> classes de </a:t>
            </a:r>
            <a:r>
              <a:rPr lang="en-US" dirty="0" err="1">
                <a:latin typeface="+mn-lt"/>
              </a:rPr>
              <a:t>tamanho</a:t>
            </a:r>
            <a:r>
              <a:rPr lang="en-US" dirty="0">
                <a:latin typeface="+mn-lt"/>
              </a:rPr>
              <a:t> dos </a:t>
            </a:r>
            <a:r>
              <a:rPr lang="en-US" dirty="0" err="1">
                <a:latin typeface="+mn-lt"/>
              </a:rPr>
              <a:t>municípios</a:t>
            </a:r>
            <a:endParaRPr lang="en-US" dirty="0"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0845FB-0E87-32BE-EBB4-D4EC9E84E83D}"/>
              </a:ext>
            </a:extLst>
          </p:cNvPr>
          <p:cNvSpPr txBox="1"/>
          <p:nvPr/>
        </p:nvSpPr>
        <p:spPr>
          <a:xfrm>
            <a:off x="0" y="5302866"/>
            <a:ext cx="59062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Fonte: IBGE, Censo Demográfico 2022.</a:t>
            </a:r>
            <a:endParaRPr lang="pt-BR" sz="9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3269048-B173-92BB-E9AA-B988CAD91435}"/>
              </a:ext>
            </a:extLst>
          </p:cNvPr>
          <p:cNvSpPr txBox="1"/>
          <p:nvPr/>
        </p:nvSpPr>
        <p:spPr>
          <a:xfrm>
            <a:off x="5399" y="5825929"/>
            <a:ext cx="91386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 duas classes de municípios com mais habitantes eram as únicas com taxa de analfabetismo abaixo da média nacional: 7,0% para a população com 15 anos de idade ou mais e 1,5% para a população entre 15 e 19 anos.</a:t>
            </a:r>
          </a:p>
        </p:txBody>
      </p:sp>
    </p:spTree>
    <p:extLst>
      <p:ext uri="{BB962C8B-B14F-4D97-AF65-F5344CB8AC3E}">
        <p14:creationId xmlns:p14="http://schemas.microsoft.com/office/powerpoint/2010/main" val="2269647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B44F98D-54CE-13B5-E999-DF2CFB7D8D02}"/>
              </a:ext>
            </a:extLst>
          </p:cNvPr>
          <p:cNvSpPr txBox="1"/>
          <p:nvPr/>
        </p:nvSpPr>
        <p:spPr>
          <a:xfrm>
            <a:off x="1022555" y="3054165"/>
            <a:ext cx="7772400" cy="3748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algn="ctr"/>
            <a:r>
              <a:rPr lang="en-US" sz="3600" dirty="0" err="1">
                <a:latin typeface="+mn-lt"/>
              </a:rPr>
              <a:t>Desagregações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por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regiões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geográficas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134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279429C-698A-36D0-22E4-775050C3D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146772"/>
              </p:ext>
            </p:extLst>
          </p:nvPr>
        </p:nvGraphicFramePr>
        <p:xfrm>
          <a:off x="1" y="1457187"/>
          <a:ext cx="8613058" cy="428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D0C3A37-6DAD-614B-7499-1A4C1404B2C5}"/>
              </a:ext>
            </a:extLst>
          </p:cNvPr>
          <p:cNvSpPr txBox="1"/>
          <p:nvPr/>
        </p:nvSpPr>
        <p:spPr>
          <a:xfrm>
            <a:off x="0" y="1074575"/>
            <a:ext cx="7772400" cy="3095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r>
              <a:rPr lang="en-US" dirty="0" err="1">
                <a:latin typeface="+mn-lt"/>
              </a:rPr>
              <a:t>Desagregações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Regiões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geográficas</a:t>
            </a:r>
            <a:endParaRPr lang="en-US" dirty="0"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BEF7CF-7767-D2AD-63EF-A3FFC26225C7}"/>
              </a:ext>
            </a:extLst>
          </p:cNvPr>
          <p:cNvSpPr txBox="1"/>
          <p:nvPr/>
        </p:nvSpPr>
        <p:spPr>
          <a:xfrm>
            <a:off x="98705" y="5490722"/>
            <a:ext cx="59062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Fonte: IBGE, Censo Demográfico 2010/2022.</a:t>
            </a:r>
            <a:endParaRPr lang="pt-BR" sz="9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542B953-C719-B49B-7CDF-3FBA4D0721C7}"/>
              </a:ext>
            </a:extLst>
          </p:cNvPr>
          <p:cNvSpPr txBox="1"/>
          <p:nvPr/>
        </p:nvSpPr>
        <p:spPr>
          <a:xfrm>
            <a:off x="-2" y="5954819"/>
            <a:ext cx="91440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 Região Nordeste permaneceu destacadamente aquela com a taxa de alfabetização mais baixa em relação às demais Grandes Regiões, apesar do aumento de 80,9% em 2010 para 85,8% em 2022, o que representou o dobro da taxa de analfabetismo nacional (14,2% </a:t>
            </a:r>
            <a:r>
              <a:rPr lang="pt-BR" sz="1600" dirty="0" err="1"/>
              <a:t>vs</a:t>
            </a:r>
            <a:r>
              <a:rPr lang="pt-BR" sz="1600" dirty="0"/>
              <a:t> 7,0%). </a:t>
            </a:r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89F5E40A-5622-5445-84B2-DFF9F17171DA}"/>
              </a:ext>
            </a:extLst>
          </p:cNvPr>
          <p:cNvSpPr txBox="1"/>
          <p:nvPr/>
        </p:nvSpPr>
        <p:spPr>
          <a:xfrm>
            <a:off x="411797" y="1919776"/>
            <a:ext cx="238288" cy="2457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948747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9F47FB1-BFCA-7CE3-A2BD-D04D0C7D1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917420"/>
              </p:ext>
            </p:extLst>
          </p:nvPr>
        </p:nvGraphicFramePr>
        <p:xfrm>
          <a:off x="23889" y="1412664"/>
          <a:ext cx="8608834" cy="403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66701948-86EF-9C7D-39AA-A29081880865}"/>
              </a:ext>
            </a:extLst>
          </p:cNvPr>
          <p:cNvSpPr txBox="1"/>
          <p:nvPr/>
        </p:nvSpPr>
        <p:spPr>
          <a:xfrm>
            <a:off x="26693" y="5506566"/>
            <a:ext cx="909061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pt-BR" dirty="0">
                <a:latin typeface="+mn-lt"/>
              </a:rPr>
              <a:t>A taxa de analfabetismo do Norte e Nordeste tinha em 2022 valores acima de 2% desde o primeiro grupo de idade. No Centro-Oeste, isso ocorreu a partir de 35 a 44 anos e para no Sul e Sudeste a partir de 45 a 54 anos de idade. </a:t>
            </a:r>
          </a:p>
          <a:p>
            <a:pPr algn="just"/>
            <a:r>
              <a:rPr lang="pt-BR" dirty="0">
                <a:latin typeface="+mn-lt"/>
              </a:rPr>
              <a:t>A diferença regional atinge seu valor máximo para o grupo de 65 anos ou mais (28,2 pontos percentuais) entre as regiões Nordeste e o Sul do país.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18A264-A2AD-43A7-F05F-A80E7A225B39}"/>
              </a:ext>
            </a:extLst>
          </p:cNvPr>
          <p:cNvSpPr txBox="1"/>
          <p:nvPr/>
        </p:nvSpPr>
        <p:spPr>
          <a:xfrm>
            <a:off x="53387" y="5137475"/>
            <a:ext cx="59062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Fonte: IBGE, Censo Demográfico 2022.</a:t>
            </a:r>
            <a:endParaRPr lang="pt-BR" sz="9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6F6907-5145-A32D-FF9E-BA71385EEC79}"/>
              </a:ext>
            </a:extLst>
          </p:cNvPr>
          <p:cNvSpPr txBox="1"/>
          <p:nvPr/>
        </p:nvSpPr>
        <p:spPr>
          <a:xfrm>
            <a:off x="0" y="1083904"/>
            <a:ext cx="7772400" cy="3095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r>
              <a:rPr lang="en-US" dirty="0" err="1"/>
              <a:t>Desagregações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regiões</a:t>
            </a:r>
            <a:r>
              <a:rPr lang="en-US" dirty="0"/>
              <a:t> </a:t>
            </a:r>
            <a:r>
              <a:rPr lang="en-US" dirty="0" err="1"/>
              <a:t>geográficas</a:t>
            </a:r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BA94B7-818A-7394-9A52-67CB48DD75FC}"/>
              </a:ext>
            </a:extLst>
          </p:cNvPr>
          <p:cNvSpPr txBox="1"/>
          <p:nvPr/>
        </p:nvSpPr>
        <p:spPr>
          <a:xfrm>
            <a:off x="8275958" y="4200879"/>
            <a:ext cx="8413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28,2 p.p.</a:t>
            </a:r>
          </a:p>
        </p:txBody>
      </p:sp>
    </p:spTree>
    <p:extLst>
      <p:ext uri="{BB962C8B-B14F-4D97-AF65-F5344CB8AC3E}">
        <p14:creationId xmlns:p14="http://schemas.microsoft.com/office/powerpoint/2010/main" val="3637063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51075D8-1F64-FBE6-E838-CD6666A85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96932"/>
              </p:ext>
            </p:extLst>
          </p:nvPr>
        </p:nvGraphicFramePr>
        <p:xfrm>
          <a:off x="9832" y="1316714"/>
          <a:ext cx="9147933" cy="554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96403ED-457E-37BA-ADA8-657D38CA7FC3}"/>
              </a:ext>
            </a:extLst>
          </p:cNvPr>
          <p:cNvSpPr txBox="1"/>
          <p:nvPr/>
        </p:nvSpPr>
        <p:spPr>
          <a:xfrm>
            <a:off x="0" y="6627168"/>
            <a:ext cx="59062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Fonte: IBGE, Censo Demográfico 2010/2022.</a:t>
            </a:r>
            <a:endParaRPr lang="pt-BR" sz="9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552C7D-B5BA-9000-167F-8EFDC43043F0}"/>
              </a:ext>
            </a:extLst>
          </p:cNvPr>
          <p:cNvSpPr txBox="1"/>
          <p:nvPr/>
        </p:nvSpPr>
        <p:spPr>
          <a:xfrm>
            <a:off x="9832" y="1116232"/>
            <a:ext cx="7772400" cy="3095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r>
              <a:rPr lang="en-US" dirty="0" err="1"/>
              <a:t>Desagregações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regiões</a:t>
            </a:r>
            <a:r>
              <a:rPr lang="en-US" dirty="0"/>
              <a:t> </a:t>
            </a:r>
            <a:r>
              <a:rPr lang="en-US" dirty="0" err="1"/>
              <a:t>geográficas</a:t>
            </a:r>
            <a:endParaRPr lang="en-US" dirty="0"/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89F5E40A-5622-5445-84B2-DFF9F17171DA}"/>
              </a:ext>
            </a:extLst>
          </p:cNvPr>
          <p:cNvSpPr txBox="1"/>
          <p:nvPr/>
        </p:nvSpPr>
        <p:spPr>
          <a:xfrm>
            <a:off x="323308" y="2018099"/>
            <a:ext cx="238288" cy="2457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14523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apa&#10;&#10;Descrição gerada automaticamente">
            <a:extLst>
              <a:ext uri="{FF2B5EF4-FFF2-40B4-BE49-F238E27FC236}">
                <a16:creationId xmlns:a16="http://schemas.microsoft.com/office/drawing/2014/main" id="{0A4F9E1F-0F89-D7D5-9176-5660A9723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4" y="1391357"/>
            <a:ext cx="4543837" cy="42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4048AC6D-0CAA-E2D1-1B1A-8671DB0EF0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42" y="1398617"/>
            <a:ext cx="4639418" cy="42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DAB21C8-C2E5-1BB3-4C7B-44F179F10836}"/>
              </a:ext>
            </a:extLst>
          </p:cNvPr>
          <p:cNvSpPr txBox="1"/>
          <p:nvPr/>
        </p:nvSpPr>
        <p:spPr>
          <a:xfrm>
            <a:off x="-11320" y="6029221"/>
            <a:ext cx="91553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>
                <a:latin typeface="+mn-lt"/>
              </a:rPr>
              <a:t>Em 2022, 68,5% da população vivia em 3 564 municípios cuja taxa de alfabetização das pessoas de 15 anos ou mais de idade era menor do que a média nacional (93,0%), sendo que em 2010, 75,4% da população vivia em 4 501 municípios com essa taxa menor do que 93,0%.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38548F-4B1F-6E29-8AEE-1126FC5DF565}"/>
              </a:ext>
            </a:extLst>
          </p:cNvPr>
          <p:cNvSpPr txBox="1"/>
          <p:nvPr/>
        </p:nvSpPr>
        <p:spPr>
          <a:xfrm>
            <a:off x="-48894" y="1027741"/>
            <a:ext cx="7772400" cy="3095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r>
              <a:rPr lang="en-US" dirty="0" err="1"/>
              <a:t>Desagregações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regiões</a:t>
            </a:r>
            <a:r>
              <a:rPr lang="en-US" dirty="0"/>
              <a:t> </a:t>
            </a:r>
            <a:r>
              <a:rPr lang="en-US" dirty="0" err="1"/>
              <a:t>geográficas</a:t>
            </a:r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BE8ACD8-8576-7DA3-8474-2E5CB5EC8E7A}"/>
              </a:ext>
            </a:extLst>
          </p:cNvPr>
          <p:cNvSpPr txBox="1"/>
          <p:nvPr/>
        </p:nvSpPr>
        <p:spPr>
          <a:xfrm>
            <a:off x="-48894" y="5685097"/>
            <a:ext cx="59062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Fonte: IBGE, Censo Demográfico 2010/2022.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3692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D3AC-2C36-4FF7-5E15-CC040F05D470}"/>
              </a:ext>
            </a:extLst>
          </p:cNvPr>
          <p:cNvSpPr txBox="1"/>
          <p:nvPr/>
        </p:nvSpPr>
        <p:spPr>
          <a:xfrm>
            <a:off x="31116" y="1147661"/>
            <a:ext cx="7529890" cy="6221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cs typeface="Arial" pitchFamily="34"/>
              </a:rPr>
              <a:t>Definição</a:t>
            </a:r>
            <a:endParaRPr lang="en-US" sz="2800" b="1" i="0" u="none" strike="noStrike" kern="1200" cap="none" spc="0" baseline="0" dirty="0">
              <a:solidFill>
                <a:srgbClr val="013C7B"/>
              </a:solidFill>
              <a:uFillTx/>
              <a:cs typeface="Arial" pitchFamily="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79042-167E-959A-63D2-4C3D822C7A43}"/>
              </a:ext>
            </a:extLst>
          </p:cNvPr>
          <p:cNvSpPr txBox="1"/>
          <p:nvPr/>
        </p:nvSpPr>
        <p:spPr>
          <a:xfrm>
            <a:off x="364115" y="1602659"/>
            <a:ext cx="8415769" cy="5161935"/>
          </a:xfrm>
          <a:prstGeom prst="rect">
            <a:avLst/>
          </a:prstGeom>
          <a:solidFill>
            <a:schemeClr val="bg1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0D0D0D"/>
                </a:solidFill>
              </a:rPr>
              <a:t>Pergunta feita no questionário básico a todos os moradores de 5 anos ou mais: “sabe ler e escrever?” </a:t>
            </a:r>
          </a:p>
          <a:p>
            <a:pPr marR="0" lvl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0D0D0D"/>
                </a:solidFill>
              </a:rPr>
              <a:t>Recenseador deve marcar “sim”:</a:t>
            </a:r>
          </a:p>
          <a:p>
            <a:pPr marL="28575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0D0D0D"/>
                </a:solidFill>
              </a:rPr>
              <a:t>Para a pessoa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sabe ler e escrever pelo menos um bilhete simples ou uma lista de compras, no idioma que conhece, independentemente de estar ou não frequentando escola ou de ter concluído períodos letivos. </a:t>
            </a:r>
          </a:p>
          <a:p>
            <a:pPr marL="28575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Quando os indivíduos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tinham essa habilidade, mas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tornaram fisicamente ou mentalmente incapacitados para a leitura ou escrita.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a pessoa que utiliza o Sistema Braille.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0D0D0D"/>
                </a:solidFill>
              </a:rPr>
              <a:t>Recenseador deve marcar “não”:</a:t>
            </a:r>
            <a:endPara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a pessoa que nunca aprendeu a ler e a escrever ou que sabe apenas assinar o próprio nome, mas não sabe ler nem escrever um bilhete simples.</a:t>
            </a:r>
          </a:p>
          <a:p>
            <a:pPr marL="28575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a pessoa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aprendeu, mas esqueceu, devido a um processo de alfabetização precário que não se consolidou.</a:t>
            </a:r>
            <a:endParaRPr lang="pt-BR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27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E927C73-E27B-87BE-B877-B583FAE1D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1" y="9832"/>
            <a:ext cx="4738426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2DB1CB-4C9B-DE5F-9341-00B39640F45C}"/>
              </a:ext>
            </a:extLst>
          </p:cNvPr>
          <p:cNvSpPr txBox="1"/>
          <p:nvPr/>
        </p:nvSpPr>
        <p:spPr>
          <a:xfrm>
            <a:off x="5172857" y="2059316"/>
            <a:ext cx="3872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cs typeface="Times New Roman" panose="02020603050405020304" pitchFamily="18" charset="0"/>
              </a:rPr>
              <a:t>Em todas as classes de tamanho, os 5 municípios com menor taxa de analfabetismo são da Região Sul ou de São Paulo.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cs typeface="Times New Roman" panose="02020603050405020304" pitchFamily="18" charset="0"/>
              </a:rPr>
              <a:t>Já as maiores taxas de analfabetismo foram encontradas na Região Nordeste, que reuniu 22 dos 25 municípios selecionados.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E17C9F-306D-86CF-BF7E-2F19F20340CE}"/>
              </a:ext>
            </a:extLst>
          </p:cNvPr>
          <p:cNvSpPr txBox="1"/>
          <p:nvPr/>
        </p:nvSpPr>
        <p:spPr>
          <a:xfrm>
            <a:off x="5084365" y="1181978"/>
            <a:ext cx="3742876" cy="6687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r>
              <a:rPr lang="en-US" dirty="0" err="1"/>
              <a:t>Desagregações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regiões</a:t>
            </a:r>
            <a:r>
              <a:rPr lang="en-US" dirty="0"/>
              <a:t> </a:t>
            </a:r>
            <a:r>
              <a:rPr lang="en-US" dirty="0" err="1"/>
              <a:t>geográficas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17222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B44F98D-54CE-13B5-E999-DF2CFB7D8D02}"/>
              </a:ext>
            </a:extLst>
          </p:cNvPr>
          <p:cNvSpPr txBox="1"/>
          <p:nvPr/>
        </p:nvSpPr>
        <p:spPr>
          <a:xfrm>
            <a:off x="1022555" y="3054165"/>
            <a:ext cx="7772400" cy="3748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algn="ctr"/>
            <a:r>
              <a:rPr lang="en-US" sz="3600" dirty="0" err="1">
                <a:latin typeface="+mn-lt"/>
              </a:rPr>
              <a:t>Desagregações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por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pessoas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indígenas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1607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93A2FB1-AFCA-C24C-9235-F7CCBB1EBF39}"/>
              </a:ext>
            </a:extLst>
          </p:cNvPr>
          <p:cNvSpPr txBox="1"/>
          <p:nvPr/>
        </p:nvSpPr>
        <p:spPr>
          <a:xfrm>
            <a:off x="-2458" y="5582530"/>
            <a:ext cx="9080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Arial" panose="020B0604020202020204" pitchFamily="34" charset="0"/>
              </a:rPr>
              <a:t>Fonte: IBGE, Censo Demográfico 2010/2022</a:t>
            </a:r>
          </a:p>
          <a:p>
            <a:r>
              <a:rPr lang="pt-BR" sz="900" dirty="0">
                <a:latin typeface="Arial" panose="020B0604020202020204" pitchFamily="34" charset="0"/>
              </a:rPr>
              <a:t>Desde 2010, que o IBGE considera como pessoa indígena a pessoa declarada indígena nos quesitos de cor ou raça ou “se considera indígena”.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0989AE-1BD0-D41B-D162-991C1A974875}"/>
              </a:ext>
            </a:extLst>
          </p:cNvPr>
          <p:cNvSpPr txBox="1"/>
          <p:nvPr/>
        </p:nvSpPr>
        <p:spPr>
          <a:xfrm>
            <a:off x="0" y="1090804"/>
            <a:ext cx="7772400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r>
              <a:rPr lang="en-US" dirty="0" err="1">
                <a:latin typeface="+mn-lt"/>
              </a:rPr>
              <a:t>Pessoas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indígenas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1F16973-12C6-AC7C-7E96-462BE0FD7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741330"/>
              </p:ext>
            </p:extLst>
          </p:nvPr>
        </p:nvGraphicFramePr>
        <p:xfrm>
          <a:off x="496980" y="1350113"/>
          <a:ext cx="8017592" cy="4482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2BA2C01C-93C3-13F0-EB8A-42832E0C7705}"/>
              </a:ext>
            </a:extLst>
          </p:cNvPr>
          <p:cNvSpPr txBox="1"/>
          <p:nvPr/>
        </p:nvSpPr>
        <p:spPr>
          <a:xfrm>
            <a:off x="-66224" y="6053769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A taxa de alfabetização das pessoas indígenas cresceu de 76,6% em 2010 para 84,9% em 2022.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A Região Norte apresentou o maior crescimento em pontos percentuais (16,0 </a:t>
            </a:r>
            <a:r>
              <a:rPr lang="pt-BR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p.p</a:t>
            </a:r>
            <a:r>
              <a:rPr lang="pt-B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) e a Região Nordeste permaneceu com a menor taxa (82,0%).</a:t>
            </a:r>
            <a:endParaRPr lang="pt-BR" sz="1600" dirty="0"/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89F5E40A-5622-5445-84B2-DFF9F17171DA}"/>
              </a:ext>
            </a:extLst>
          </p:cNvPr>
          <p:cNvSpPr txBox="1"/>
          <p:nvPr/>
        </p:nvSpPr>
        <p:spPr>
          <a:xfrm>
            <a:off x="599931" y="1939440"/>
            <a:ext cx="238288" cy="2457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732628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C755-0142-AAF4-A9C2-ACAC2A3BF136}"/>
              </a:ext>
            </a:extLst>
          </p:cNvPr>
          <p:cNvSpPr txBox="1"/>
          <p:nvPr/>
        </p:nvSpPr>
        <p:spPr>
          <a:xfrm>
            <a:off x="0" y="1151433"/>
            <a:ext cx="7772400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r>
              <a:rPr lang="en-US" dirty="0" err="1">
                <a:latin typeface="+mn-lt"/>
              </a:rPr>
              <a:t>Pessoas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indígenas</a:t>
            </a:r>
            <a:endParaRPr lang="en-US" dirty="0"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E135487-635E-CBE1-5BD6-01C19D3D9D14}"/>
              </a:ext>
            </a:extLst>
          </p:cNvPr>
          <p:cNvSpPr txBox="1"/>
          <p:nvPr/>
        </p:nvSpPr>
        <p:spPr>
          <a:xfrm>
            <a:off x="-34341" y="5902956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A taxa de </a:t>
            </a:r>
            <a:r>
              <a:rPr lang="pt-BR" sz="1600" dirty="0">
                <a:cs typeface="Times New Roman" panose="02020603050405020304" pitchFamily="18" charset="0"/>
              </a:rPr>
              <a:t>analfabetismo das pessoas indígenas caiu para todos os grupos de idade entre 2010 e 2022.</a:t>
            </a:r>
          </a:p>
          <a:p>
            <a:pPr algn="just">
              <a:spcAft>
                <a:spcPts val="600"/>
              </a:spcAft>
            </a:pPr>
            <a:r>
              <a:rPr lang="pt-BR" sz="1600" dirty="0">
                <a:cs typeface="Times New Roman" panose="02020603050405020304" pitchFamily="18" charset="0"/>
              </a:rPr>
              <a:t>refletindo a ampliação do pertencimento étnico-indígena fora das Terras Indígenas e o investimento na educação e educação diferenciada de crianças, jovens e adultos indígenas, no período intercensitário.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1AED097-9740-E59C-48F7-A495C9B95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07979"/>
              </p:ext>
            </p:extLst>
          </p:nvPr>
        </p:nvGraphicFramePr>
        <p:xfrm>
          <a:off x="227446" y="1411149"/>
          <a:ext cx="7884368" cy="4106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65B3DCF1-2927-8549-01D2-A905C5193368}"/>
              </a:ext>
            </a:extLst>
          </p:cNvPr>
          <p:cNvSpPr txBox="1"/>
          <p:nvPr/>
        </p:nvSpPr>
        <p:spPr>
          <a:xfrm>
            <a:off x="-34341" y="5407686"/>
            <a:ext cx="9080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Arial" panose="020B0604020202020204" pitchFamily="34" charset="0"/>
              </a:rPr>
              <a:t>Fonte: IBGE, Censo Demográfico 2010/2022.</a:t>
            </a:r>
          </a:p>
          <a:p>
            <a:r>
              <a:rPr lang="pt-BR" sz="900" dirty="0">
                <a:latin typeface="Arial" panose="020B0604020202020204" pitchFamily="34" charset="0"/>
              </a:rPr>
              <a:t>Desde 2010, que o IBGE considera como pessoa indígena a pessoa declarada indígena nos quesitos de cor ou raça ou “se considera indígena”.</a:t>
            </a:r>
          </a:p>
        </p:txBody>
      </p:sp>
    </p:spTree>
    <p:extLst>
      <p:ext uri="{BB962C8B-B14F-4D97-AF65-F5344CB8AC3E}">
        <p14:creationId xmlns:p14="http://schemas.microsoft.com/office/powerpoint/2010/main" val="2438812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B44F98D-54CE-13B5-E999-DF2CFB7D8D02}"/>
              </a:ext>
            </a:extLst>
          </p:cNvPr>
          <p:cNvSpPr txBox="1"/>
          <p:nvPr/>
        </p:nvSpPr>
        <p:spPr>
          <a:xfrm>
            <a:off x="530942" y="3054165"/>
            <a:ext cx="7772400" cy="3748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algn="ctr"/>
            <a:r>
              <a:rPr lang="en-US" sz="3600" dirty="0" err="1">
                <a:latin typeface="+mn-lt"/>
              </a:rPr>
              <a:t>Resultados</a:t>
            </a:r>
            <a:r>
              <a:rPr lang="en-US" sz="3600" dirty="0">
                <a:latin typeface="+mn-lt"/>
              </a:rPr>
              <a:t> para São Paulo</a:t>
            </a:r>
          </a:p>
        </p:txBody>
      </p:sp>
    </p:spTree>
    <p:extLst>
      <p:ext uri="{BB962C8B-B14F-4D97-AF65-F5344CB8AC3E}">
        <p14:creationId xmlns:p14="http://schemas.microsoft.com/office/powerpoint/2010/main" val="3741091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C176A63-3D94-79B1-AE91-06BE5E15FCA4}"/>
              </a:ext>
            </a:extLst>
          </p:cNvPr>
          <p:cNvSpPr txBox="1"/>
          <p:nvPr/>
        </p:nvSpPr>
        <p:spPr>
          <a:xfrm>
            <a:off x="0" y="1082609"/>
            <a:ext cx="7772400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r>
              <a:rPr lang="en-US" dirty="0">
                <a:latin typeface="+mn-lt"/>
              </a:rPr>
              <a:t>São Paulo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89F5E40A-5622-5445-84B2-DFF9F17171DA}"/>
              </a:ext>
            </a:extLst>
          </p:cNvPr>
          <p:cNvSpPr txBox="1"/>
          <p:nvPr/>
        </p:nvSpPr>
        <p:spPr>
          <a:xfrm>
            <a:off x="245807" y="1683802"/>
            <a:ext cx="238288" cy="2457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/>
              <a:t>%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8DEB21D-33C5-B6E2-392E-394001E3C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307220"/>
              </p:ext>
            </p:extLst>
          </p:nvPr>
        </p:nvGraphicFramePr>
        <p:xfrm>
          <a:off x="245807" y="1238865"/>
          <a:ext cx="8662220" cy="4925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A99B92B-B253-5547-778C-1EB2F56EF8DD}"/>
              </a:ext>
            </a:extLst>
          </p:cNvPr>
          <p:cNvSpPr txBox="1"/>
          <p:nvPr/>
        </p:nvSpPr>
        <p:spPr>
          <a:xfrm>
            <a:off x="-107888" y="5933994"/>
            <a:ext cx="59062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Fonte: IBGE, Censo Demográfico 2022.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445792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040524" y="2500847"/>
            <a:ext cx="4330262" cy="7678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Obrigad</a:t>
            </a:r>
            <a:r>
              <a:rPr lang="en-US" sz="44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@</a:t>
            </a:r>
            <a:r>
              <a:rPr lang="en-US" sz="4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4277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B82A9AC-EFAE-EB97-8B1A-16A36FAAFCB6}"/>
              </a:ext>
            </a:extLst>
          </p:cNvPr>
          <p:cNvSpPr txBox="1"/>
          <p:nvPr/>
        </p:nvSpPr>
        <p:spPr>
          <a:xfrm>
            <a:off x="31116" y="1147661"/>
            <a:ext cx="7529890" cy="6221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cs typeface="Arial" pitchFamily="34"/>
              </a:rPr>
              <a:t>Linhas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cs typeface="Arial" pitchFamily="34"/>
              </a:rPr>
              <a:t>gerais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cs typeface="Arial" pitchFamily="34"/>
              </a:rPr>
              <a:t> da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cs typeface="Arial" pitchFamily="34"/>
              </a:rPr>
              <a:t>divulgação</a:t>
            </a:r>
            <a:endParaRPr lang="en-US" sz="2800" b="1" i="0" u="none" strike="noStrike" kern="1200" cap="none" spc="0" baseline="0" dirty="0">
              <a:solidFill>
                <a:srgbClr val="013C7B"/>
              </a:solidFill>
              <a:uFillTx/>
              <a:cs typeface="Arial" pitchFamily="34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724667B-F035-7AE7-7D45-4B41A969E878}"/>
              </a:ext>
            </a:extLst>
          </p:cNvPr>
          <p:cNvSpPr txBox="1"/>
          <p:nvPr/>
        </p:nvSpPr>
        <p:spPr>
          <a:xfrm>
            <a:off x="541418" y="1769807"/>
            <a:ext cx="7616060" cy="39201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i="0" u="none" strike="noStrike" kern="1200" cap="none" spc="0" baseline="0" dirty="0">
                <a:solidFill>
                  <a:srgbClr val="0D0D0D"/>
                </a:solidFill>
                <a:uFillTx/>
                <a:cs typeface="Arial Narrow" pitchFamily="34"/>
              </a:rPr>
              <a:t>Temas: </a:t>
            </a:r>
            <a:r>
              <a:rPr lang="pt-BR" sz="2200" b="0" i="0" u="none" strike="noStrike" kern="1200" cap="none" spc="0" baseline="0" dirty="0">
                <a:solidFill>
                  <a:srgbClr val="0D0D0D"/>
                </a:solidFill>
                <a:uFillTx/>
                <a:cs typeface="Arial Narrow" pitchFamily="34"/>
              </a:rPr>
              <a:t>Taxa de alfabetização e Taxa de analfabetismo da população de 15 anos ou mais (Tabela Sidra 9543) 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200" b="0" i="0" u="none" strike="noStrike" kern="1200" cap="none" spc="0" baseline="0" dirty="0">
              <a:solidFill>
                <a:srgbClr val="0D0D0D"/>
              </a:solidFill>
              <a:uFillTx/>
              <a:cs typeface="Arial Narrow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i="0" u="none" strike="noStrike" kern="1200" cap="none" spc="0" baseline="0" dirty="0">
                <a:solidFill>
                  <a:srgbClr val="0D0D0D"/>
                </a:solidFill>
                <a:uFillTx/>
                <a:cs typeface="Arial Narrow" pitchFamily="34"/>
              </a:rPr>
              <a:t>Desagregação geográfica: </a:t>
            </a:r>
            <a:r>
              <a:rPr lang="pt-BR" sz="2200" b="0" i="0" u="none" strike="noStrike" kern="1200" cap="none" spc="0" baseline="0" dirty="0">
                <a:solidFill>
                  <a:srgbClr val="0D0D0D"/>
                </a:solidFill>
                <a:uFillTx/>
                <a:cs typeface="Arial Narrow" pitchFamily="34"/>
              </a:rPr>
              <a:t>Até município.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200" b="0" i="0" u="none" strike="noStrike" kern="1200" cap="none" spc="0" baseline="0" dirty="0">
              <a:solidFill>
                <a:srgbClr val="0D0D0D"/>
              </a:solidFill>
              <a:uFillTx/>
              <a:cs typeface="Arial Narrow" pitchFamily="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i="0" u="none" strike="noStrike" kern="1200" cap="none" spc="0" baseline="0" dirty="0">
                <a:solidFill>
                  <a:srgbClr val="0D0D0D"/>
                </a:solidFill>
                <a:uFillTx/>
                <a:cs typeface="Arial Narrow" pitchFamily="34"/>
              </a:rPr>
              <a:t>Desagregações sociais: </a:t>
            </a:r>
            <a:r>
              <a:rPr lang="pt-BR" sz="2200" dirty="0">
                <a:solidFill>
                  <a:srgbClr val="0D0D0D"/>
                </a:solidFill>
                <a:cs typeface="Arial Narrow" pitchFamily="34"/>
              </a:rPr>
              <a:t>Idade, </a:t>
            </a:r>
            <a:r>
              <a:rPr lang="pt-BR" sz="2200" b="0" i="0" u="none" strike="noStrike" kern="1200" cap="none" spc="0" baseline="0" dirty="0">
                <a:solidFill>
                  <a:srgbClr val="0D0D0D"/>
                </a:solidFill>
                <a:uFillTx/>
                <a:cs typeface="Arial Narrow" pitchFamily="34"/>
              </a:rPr>
              <a:t>Cor ou Raça e Sexo.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200" dirty="0">
              <a:solidFill>
                <a:srgbClr val="0D0D0D"/>
              </a:solidFill>
              <a:cs typeface="Arial Narrow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i="0" u="none" strike="noStrike" kern="1200" cap="none" spc="0" baseline="0" dirty="0">
                <a:solidFill>
                  <a:srgbClr val="0D0D0D"/>
                </a:solidFill>
                <a:uFillTx/>
                <a:cs typeface="Arial Narrow" pitchFamily="34"/>
              </a:rPr>
              <a:t>Seis seções: </a:t>
            </a:r>
            <a:r>
              <a:rPr lang="pt-BR" sz="2200" dirty="0">
                <a:solidFill>
                  <a:srgbClr val="0D0D0D"/>
                </a:solidFill>
              </a:rPr>
              <a:t>Grupos de idade, Cor ou raça, Sexo, Tamanho dos municípios, Regiões geográficas e Pessoas indígenas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200" dirty="0">
              <a:solidFill>
                <a:srgbClr val="0D0D0D"/>
              </a:solidFill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dirty="0">
                <a:solidFill>
                  <a:srgbClr val="0D0D0D"/>
                </a:solidFill>
              </a:rPr>
              <a:t>Nota técnica: </a:t>
            </a:r>
            <a:r>
              <a:rPr lang="pt-BR" sz="2200" dirty="0">
                <a:solidFill>
                  <a:srgbClr val="0D0D0D"/>
                </a:solidFill>
              </a:rPr>
              <a:t>n.3/2024</a:t>
            </a:r>
            <a:endParaRPr lang="pt-BR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5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9C7E0FF-FAAE-4573-F1BC-21EDBEC96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06412"/>
              </p:ext>
            </p:extLst>
          </p:nvPr>
        </p:nvGraphicFramePr>
        <p:xfrm>
          <a:off x="22280" y="1456588"/>
          <a:ext cx="8823140" cy="448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C0D8E4C-34BA-22F7-E641-A59797910D5B}"/>
              </a:ext>
            </a:extLst>
          </p:cNvPr>
          <p:cNvSpPr txBox="1"/>
          <p:nvPr/>
        </p:nvSpPr>
        <p:spPr>
          <a:xfrm>
            <a:off x="0" y="1083357"/>
            <a:ext cx="8449235" cy="4681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dirty="0">
                <a:solidFill>
                  <a:srgbClr val="013C7B"/>
                </a:solidFill>
                <a:cs typeface="Arial" pitchFamily="34"/>
              </a:rPr>
              <a:t>Taxa de </a:t>
            </a:r>
            <a:r>
              <a:rPr lang="en-US" b="1" dirty="0" err="1">
                <a:solidFill>
                  <a:srgbClr val="013C7B"/>
                </a:solidFill>
                <a:cs typeface="Arial" pitchFamily="34"/>
              </a:rPr>
              <a:t>alfabetização</a:t>
            </a:r>
            <a:r>
              <a:rPr lang="en-US" b="1" dirty="0">
                <a:solidFill>
                  <a:srgbClr val="013C7B"/>
                </a:solidFill>
                <a:cs typeface="Arial" pitchFamily="34"/>
              </a:rPr>
              <a:t> e taxa de </a:t>
            </a:r>
            <a:r>
              <a:rPr lang="en-US" b="1" dirty="0" err="1">
                <a:solidFill>
                  <a:srgbClr val="013C7B"/>
                </a:solidFill>
                <a:cs typeface="Arial" pitchFamily="34"/>
              </a:rPr>
              <a:t>analfabetismo</a:t>
            </a:r>
            <a:endParaRPr lang="en-US" b="1" i="0" u="none" strike="noStrike" kern="1200" cap="none" spc="0" baseline="0" dirty="0">
              <a:solidFill>
                <a:srgbClr val="013C7B"/>
              </a:solidFill>
              <a:uFillTx/>
              <a:cs typeface="Arial" pitchFamily="3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2E7FA2-16F8-CF2F-FD6D-551DA95D3731}"/>
              </a:ext>
            </a:extLst>
          </p:cNvPr>
          <p:cNvSpPr txBox="1"/>
          <p:nvPr/>
        </p:nvSpPr>
        <p:spPr>
          <a:xfrm>
            <a:off x="85983" y="5994212"/>
            <a:ext cx="89720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Houve aumento da taxa de alfabetização das pessoas de 15 anos ou mais de idade de 44,0% em 1940 para 93,0% em 2022 e, consequentemente, queda na taxa de analfabetismo de 56,0% para 7,0% ao longo dos Censos Demográficos entre 1940 e 2022.</a:t>
            </a:r>
          </a:p>
        </p:txBody>
      </p:sp>
    </p:spTree>
    <p:extLst>
      <p:ext uri="{BB962C8B-B14F-4D97-AF65-F5344CB8AC3E}">
        <p14:creationId xmlns:p14="http://schemas.microsoft.com/office/powerpoint/2010/main" val="103622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B44F98D-54CE-13B5-E999-DF2CFB7D8D02}"/>
              </a:ext>
            </a:extLst>
          </p:cNvPr>
          <p:cNvSpPr txBox="1"/>
          <p:nvPr/>
        </p:nvSpPr>
        <p:spPr>
          <a:xfrm>
            <a:off x="1022555" y="3054165"/>
            <a:ext cx="7772400" cy="3748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r>
              <a:rPr lang="en-US" sz="3600" dirty="0" err="1">
                <a:latin typeface="+mn-lt"/>
              </a:rPr>
              <a:t>Desagregações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por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grupos</a:t>
            </a:r>
            <a:r>
              <a:rPr lang="en-US" sz="3600" dirty="0">
                <a:latin typeface="+mn-lt"/>
              </a:rPr>
              <a:t> de </a:t>
            </a:r>
            <a:r>
              <a:rPr lang="en-US" sz="3600" dirty="0" err="1">
                <a:latin typeface="+mn-lt"/>
              </a:rPr>
              <a:t>idade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47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39D226E-BC80-7CF2-9252-E0EA275B2E51}"/>
              </a:ext>
            </a:extLst>
          </p:cNvPr>
          <p:cNvSpPr txBox="1"/>
          <p:nvPr/>
        </p:nvSpPr>
        <p:spPr>
          <a:xfrm>
            <a:off x="0" y="1087767"/>
            <a:ext cx="7772400" cy="3748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r>
              <a:rPr lang="en-US" dirty="0" err="1">
                <a:latin typeface="+mn-lt"/>
              </a:rPr>
              <a:t>Desagregações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grupos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idade</a:t>
            </a:r>
            <a:endParaRPr lang="en-US" dirty="0">
              <a:latin typeface="+mn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796A638-A646-DEC4-3111-5227EFF98E6B}"/>
              </a:ext>
            </a:extLst>
          </p:cNvPr>
          <p:cNvSpPr txBox="1"/>
          <p:nvPr/>
        </p:nvSpPr>
        <p:spPr>
          <a:xfrm>
            <a:off x="118704" y="5965370"/>
            <a:ext cx="889466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Observou-se que a queda na taxa de analfabetismo ocorreu em todas as faixas etárias, refletindo, principalmente, a expansão educacional e a transição demográfica.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 elevada taxa de analfabetismo entre os mais velhos é um reflexo da dívida educacional brasileira.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D147D3-442D-D240-C719-4D4A6D2BC0DD}"/>
              </a:ext>
            </a:extLst>
          </p:cNvPr>
          <p:cNvSpPr txBox="1"/>
          <p:nvPr/>
        </p:nvSpPr>
        <p:spPr>
          <a:xfrm>
            <a:off x="0" y="5599471"/>
            <a:ext cx="327504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Fonte: IBGE, Censo Demográfico 2000/2010/2022.</a:t>
            </a:r>
            <a:endParaRPr lang="pt-BR" sz="900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000F432-7AC4-39C1-F966-9D0E0BC1B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628380"/>
              </p:ext>
            </p:extLst>
          </p:nvPr>
        </p:nvGraphicFramePr>
        <p:xfrm>
          <a:off x="245805" y="1258529"/>
          <a:ext cx="8403933" cy="4778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923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B44F98D-54CE-13B5-E999-DF2CFB7D8D02}"/>
              </a:ext>
            </a:extLst>
          </p:cNvPr>
          <p:cNvSpPr txBox="1"/>
          <p:nvPr/>
        </p:nvSpPr>
        <p:spPr>
          <a:xfrm>
            <a:off x="1022555" y="3054165"/>
            <a:ext cx="7772400" cy="3748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r>
              <a:rPr lang="en-US" sz="3600" dirty="0" err="1">
                <a:latin typeface="+mn-lt"/>
              </a:rPr>
              <a:t>Desagregações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por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cor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ou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raça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775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BFF1130-98FC-19B5-92CA-6C375EB3E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770365"/>
              </p:ext>
            </p:extLst>
          </p:nvPr>
        </p:nvGraphicFramePr>
        <p:xfrm>
          <a:off x="177281" y="1406489"/>
          <a:ext cx="8341567" cy="410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2DA3392-314F-6FDE-1E3C-D420780020A7}"/>
              </a:ext>
            </a:extLst>
          </p:cNvPr>
          <p:cNvSpPr txBox="1"/>
          <p:nvPr/>
        </p:nvSpPr>
        <p:spPr>
          <a:xfrm>
            <a:off x="18659" y="1113790"/>
            <a:ext cx="7772400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r>
              <a:rPr lang="en-US" dirty="0" err="1">
                <a:latin typeface="+mn-lt"/>
              </a:rPr>
              <a:t>Desagregações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raça</a:t>
            </a:r>
            <a:endParaRPr lang="en-US" dirty="0">
              <a:latin typeface="+mn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990EF3-5F82-7F91-4BD4-654978379ADA}"/>
              </a:ext>
            </a:extLst>
          </p:cNvPr>
          <p:cNvSpPr txBox="1"/>
          <p:nvPr/>
        </p:nvSpPr>
        <p:spPr>
          <a:xfrm>
            <a:off x="396185" y="5279766"/>
            <a:ext cx="59062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effectLst/>
                <a:ea typeface="Times New Roman" panose="02020603050405020304" pitchFamily="18" charset="0"/>
              </a:rPr>
              <a:t>Fonte: IBGE, Censo Demográfico 2010/2022.</a:t>
            </a:r>
            <a:endParaRPr lang="pt-BR" sz="900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4C33405-EA00-A8D9-698F-4C811786D37F}"/>
              </a:ext>
            </a:extLst>
          </p:cNvPr>
          <p:cNvCxnSpPr>
            <a:cxnSpLocks/>
          </p:cNvCxnSpPr>
          <p:nvPr/>
        </p:nvCxnSpPr>
        <p:spPr>
          <a:xfrm flipV="1">
            <a:off x="2290916" y="2802194"/>
            <a:ext cx="0" cy="111841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07D4DBB-53E9-E09C-02AC-BD0AE10A4FCC}"/>
              </a:ext>
            </a:extLst>
          </p:cNvPr>
          <p:cNvCxnSpPr/>
          <p:nvPr/>
        </p:nvCxnSpPr>
        <p:spPr>
          <a:xfrm>
            <a:off x="2290916" y="2802194"/>
            <a:ext cx="1238865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FAB8C3A-1487-56F8-9632-44D8BB4B58B6}"/>
              </a:ext>
            </a:extLst>
          </p:cNvPr>
          <p:cNvCxnSpPr>
            <a:cxnSpLocks/>
          </p:cNvCxnSpPr>
          <p:nvPr/>
        </p:nvCxnSpPr>
        <p:spPr>
          <a:xfrm>
            <a:off x="3529781" y="2802194"/>
            <a:ext cx="0" cy="491612"/>
          </a:xfrm>
          <a:prstGeom prst="straightConnector1">
            <a:avLst/>
          </a:prstGeom>
          <a:ln w="34925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4C05232-7688-FA42-6A62-E865E461953E}"/>
              </a:ext>
            </a:extLst>
          </p:cNvPr>
          <p:cNvCxnSpPr>
            <a:cxnSpLocks/>
          </p:cNvCxnSpPr>
          <p:nvPr/>
        </p:nvCxnSpPr>
        <p:spPr>
          <a:xfrm flipV="1">
            <a:off x="2620297" y="3087329"/>
            <a:ext cx="0" cy="9144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0AF876D-ECBB-B8B5-A7E9-E4377ACEBC1E}"/>
              </a:ext>
            </a:extLst>
          </p:cNvPr>
          <p:cNvCxnSpPr>
            <a:cxnSpLocks/>
          </p:cNvCxnSpPr>
          <p:nvPr/>
        </p:nvCxnSpPr>
        <p:spPr>
          <a:xfrm>
            <a:off x="2620297" y="3087329"/>
            <a:ext cx="130277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6">
            <a:extLst>
              <a:ext uri="{FF2B5EF4-FFF2-40B4-BE49-F238E27FC236}">
                <a16:creationId xmlns:a16="http://schemas.microsoft.com/office/drawing/2014/main" id="{8F5CC32A-AA2C-438C-F966-8D1E124F1397}"/>
              </a:ext>
            </a:extLst>
          </p:cNvPr>
          <p:cNvSpPr txBox="1"/>
          <p:nvPr/>
        </p:nvSpPr>
        <p:spPr>
          <a:xfrm>
            <a:off x="93231" y="5611007"/>
            <a:ext cx="8780559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A</a:t>
            </a:r>
            <a:r>
              <a:rPr lang="pt-BR" sz="1600" dirty="0">
                <a:effectLst/>
                <a:ea typeface="Times New Roman" panose="02020603050405020304" pitchFamily="18" charset="0"/>
                <a:cs typeface="Times New Roman"/>
              </a:rPr>
              <a:t> população de cor ou raça branca continua com </a:t>
            </a:r>
            <a:r>
              <a:rPr lang="pt-BR" sz="1600" dirty="0">
                <a:ea typeface="Times New Roman" panose="02020603050405020304" pitchFamily="18" charset="0"/>
                <a:cs typeface="Times New Roman"/>
              </a:rPr>
              <a:t>taxa</a:t>
            </a:r>
            <a:r>
              <a:rPr lang="pt-BR" sz="1600" dirty="0">
                <a:effectLst/>
                <a:ea typeface="Times New Roman" panose="02020603050405020304" pitchFamily="18" charset="0"/>
                <a:cs typeface="Times New Roman"/>
              </a:rPr>
              <a:t> de analfabetismo </a:t>
            </a:r>
            <a:r>
              <a:rPr lang="pt-BR" sz="1600" dirty="0">
                <a:ea typeface="Times New Roman" panose="02020603050405020304" pitchFamily="18" charset="0"/>
                <a:cs typeface="Times New Roman"/>
              </a:rPr>
              <a:t>menor</a:t>
            </a:r>
            <a:r>
              <a:rPr lang="pt-BR" sz="1600" dirty="0">
                <a:effectLst/>
                <a:ea typeface="Times New Roman" panose="02020603050405020304" pitchFamily="18" charset="0"/>
                <a:cs typeface="Times New Roman"/>
              </a:rPr>
              <a:t> do que as taxa das populações preta, parda e indígena.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cs typeface="Times New Roman"/>
              </a:rPr>
              <a:t>Ainda que as diferenças entre esses grupos tenham caído em pontos percentuais, as taxas de pretos e pardos seguem mais do que o dobro daquela registrada para os brancos.</a:t>
            </a:r>
          </a:p>
        </p:txBody>
      </p:sp>
    </p:spTree>
    <p:extLst>
      <p:ext uri="{BB962C8B-B14F-4D97-AF65-F5344CB8AC3E}">
        <p14:creationId xmlns:p14="http://schemas.microsoft.com/office/powerpoint/2010/main" val="191758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93D7AE-DE5C-F74A-1B2C-40980B4B5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580168"/>
              </p:ext>
            </p:extLst>
          </p:nvPr>
        </p:nvGraphicFramePr>
        <p:xfrm>
          <a:off x="177281" y="1406489"/>
          <a:ext cx="8341567" cy="410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DD0B1C6-02A0-21DE-3E21-16A1D804142D}"/>
              </a:ext>
            </a:extLst>
          </p:cNvPr>
          <p:cNvSpPr txBox="1"/>
          <p:nvPr/>
        </p:nvSpPr>
        <p:spPr>
          <a:xfrm>
            <a:off x="0" y="1085797"/>
            <a:ext cx="7772400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i="0" u="none" strike="noStrike" kern="0" cap="none" spc="0" baseline="0">
                <a:solidFill>
                  <a:srgbClr val="013C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r>
              <a:rPr lang="en-US" dirty="0" err="1">
                <a:latin typeface="+mn-lt"/>
              </a:rPr>
              <a:t>Desagregações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raça</a:t>
            </a:r>
            <a:endParaRPr lang="en-US" dirty="0"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AC5B40-C1E5-A2DC-4592-DF26EB2E4BE7}"/>
              </a:ext>
            </a:extLst>
          </p:cNvPr>
          <p:cNvSpPr txBox="1"/>
          <p:nvPr/>
        </p:nvSpPr>
        <p:spPr>
          <a:xfrm>
            <a:off x="396185" y="5279766"/>
            <a:ext cx="59062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effectLst/>
                <a:ea typeface="Times New Roman" panose="02020603050405020304" pitchFamily="18" charset="0"/>
              </a:rPr>
              <a:t>Fonte: IBGE, Censo Demográfico 2010/2022.</a:t>
            </a:r>
            <a:endParaRPr lang="pt-BR" sz="9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A0E08F-D4D4-854F-3D39-0CEB1940D9C0}"/>
              </a:ext>
            </a:extLst>
          </p:cNvPr>
          <p:cNvSpPr txBox="1"/>
          <p:nvPr/>
        </p:nvSpPr>
        <p:spPr>
          <a:xfrm>
            <a:off x="177281" y="5550396"/>
            <a:ext cx="877007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cs typeface="Times New Roman" panose="02020603050405020304" pitchFamily="18" charset="0"/>
              </a:rPr>
              <a:t>A taxa de analfabetismo dos brancos segue mais de 3 vezes menor do que a dos indígenas, ainda que tenha havido queda 17,4 pontos percentuais para 11,7 pontos percentuais dessa diferença </a:t>
            </a:r>
            <a:r>
              <a:rPr lang="pt-B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entre os Censos de 2010 e 2022.</a:t>
            </a:r>
            <a:r>
              <a:rPr lang="pt-BR" sz="1600" dirty="0"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cs typeface="Times New Roman" panose="02020603050405020304" pitchFamily="18" charset="0"/>
              </a:rPr>
              <a:t>A alfabetização de pessoas indígenas foi analisada em seção específica para o tema.</a:t>
            </a:r>
            <a:endParaRPr lang="pt-BR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8D8FE38-18AD-7B9A-7725-AE6F7EB62FA2}"/>
              </a:ext>
            </a:extLst>
          </p:cNvPr>
          <p:cNvCxnSpPr>
            <a:cxnSpLocks/>
          </p:cNvCxnSpPr>
          <p:nvPr/>
        </p:nvCxnSpPr>
        <p:spPr>
          <a:xfrm flipV="1">
            <a:off x="2290916" y="2320413"/>
            <a:ext cx="0" cy="160019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F6ECC09D-C5C4-6C7A-5336-AE0012DF7EEB}"/>
              </a:ext>
            </a:extLst>
          </p:cNvPr>
          <p:cNvCxnSpPr>
            <a:cxnSpLocks/>
          </p:cNvCxnSpPr>
          <p:nvPr/>
        </p:nvCxnSpPr>
        <p:spPr>
          <a:xfrm>
            <a:off x="2290916" y="2320413"/>
            <a:ext cx="5004620" cy="983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7A6E846-E829-ACB4-212E-3DBB4DB6AAA1}"/>
              </a:ext>
            </a:extLst>
          </p:cNvPr>
          <p:cNvCxnSpPr>
            <a:cxnSpLocks/>
          </p:cNvCxnSpPr>
          <p:nvPr/>
        </p:nvCxnSpPr>
        <p:spPr>
          <a:xfrm flipV="1">
            <a:off x="2620297" y="2792361"/>
            <a:ext cx="0" cy="120936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75F8408-EC43-A331-CCF7-F792241005F0}"/>
              </a:ext>
            </a:extLst>
          </p:cNvPr>
          <p:cNvCxnSpPr>
            <a:cxnSpLocks/>
          </p:cNvCxnSpPr>
          <p:nvPr/>
        </p:nvCxnSpPr>
        <p:spPr>
          <a:xfrm>
            <a:off x="2620297" y="2792361"/>
            <a:ext cx="503903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2797C72C-C531-C420-08CF-D49AFAE7C922}"/>
              </a:ext>
            </a:extLst>
          </p:cNvPr>
          <p:cNvCxnSpPr>
            <a:cxnSpLocks/>
          </p:cNvCxnSpPr>
          <p:nvPr/>
        </p:nvCxnSpPr>
        <p:spPr>
          <a:xfrm>
            <a:off x="7295536" y="2330245"/>
            <a:ext cx="0" cy="255638"/>
          </a:xfrm>
          <a:prstGeom prst="straightConnector1">
            <a:avLst/>
          </a:prstGeom>
          <a:ln w="34925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056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AAA17EC6E5A842AFA56633150E2D8D" ma:contentTypeVersion="17" ma:contentTypeDescription="Crie um novo documento." ma:contentTypeScope="" ma:versionID="01cddd0a8a2c6bfdbe5eb882366bbd5d">
  <xsd:schema xmlns:xsd="http://www.w3.org/2001/XMLSchema" xmlns:xs="http://www.w3.org/2001/XMLSchema" xmlns:p="http://schemas.microsoft.com/office/2006/metadata/properties" xmlns:ns2="e366de4c-8b30-400d-8c8d-8b1689d28605" xmlns:ns3="75d48d35-aa31-4959-83dc-ddfce39761ac" targetNamespace="http://schemas.microsoft.com/office/2006/metadata/properties" ma:root="true" ma:fieldsID="1c211b5fea0466ec08680300dc2fc06c" ns2:_="" ns3:_="">
    <xsd:import namespace="e366de4c-8b30-400d-8c8d-8b1689d28605"/>
    <xsd:import namespace="75d48d35-aa31-4959-83dc-ddfce39761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6de4c-8b30-400d-8c8d-8b1689d28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1f81e987-bf3d-489f-ba09-155191a9b1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48d35-aa31-4959-83dc-ddfce39761a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0040d2f-b8f6-4623-b7a0-84f1e9d23fc8}" ma:internalName="TaxCatchAll" ma:showField="CatchAllData" ma:web="75d48d35-aa31-4959-83dc-ddfce39761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48d35-aa31-4959-83dc-ddfce39761ac" xsi:nil="true"/>
    <lcf76f155ced4ddcb4097134ff3c332f xmlns="e366de4c-8b30-400d-8c8d-8b1689d286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356293-9DD8-48A0-B125-AE71A78DB223}"/>
</file>

<file path=customXml/itemProps2.xml><?xml version="1.0" encoding="utf-8"?>
<ds:datastoreItem xmlns:ds="http://schemas.openxmlformats.org/officeDocument/2006/customXml" ds:itemID="{79817A0C-3EC0-48B5-B996-A3A4659BF833}"/>
</file>

<file path=customXml/itemProps3.xml><?xml version="1.0" encoding="utf-8"?>
<ds:datastoreItem xmlns:ds="http://schemas.openxmlformats.org/officeDocument/2006/customXml" ds:itemID="{E168F5F8-E666-48D6-BC3B-EC3A02F0F2C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</TotalTime>
  <Words>1602</Words>
  <Application>Microsoft Office PowerPoint</Application>
  <PresentationFormat>Apresentação na tela (4:3)</PresentationFormat>
  <Paragraphs>164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Times New Roman</vt:lpstr>
      <vt:lpstr>Tema do Office</vt:lpstr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Facuri</dc:creator>
  <cp:lastModifiedBy>Betina Fresneda</cp:lastModifiedBy>
  <cp:revision>19</cp:revision>
  <dcterms:created xsi:type="dcterms:W3CDTF">2024-05-07T15:21:41Z</dcterms:created>
  <dcterms:modified xsi:type="dcterms:W3CDTF">2024-05-13T14:03:48Z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0x0101009FAAA17EC6E5A842AFA56633150E2D8D</vt:lpwstr>
  </property>
</Properties>
</file>