
<file path=[Content_Types].xml><?xml version="1.0" encoding="utf-8"?>
<Types xmlns="http://schemas.openxmlformats.org/package/2006/content-types">
  <Default Extension="bmp" ContentType="image/bmp"/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90" r:id="rId2"/>
    <p:sldMasterId id="2147483695" r:id="rId3"/>
  </p:sldMasterIdLst>
  <p:notesMasterIdLst>
    <p:notesMasterId r:id="rId44"/>
  </p:notesMasterIdLst>
  <p:handoutMasterIdLst>
    <p:handoutMasterId r:id="rId45"/>
  </p:handoutMasterIdLst>
  <p:sldIdLst xmlns:a="http://schemas.openxmlformats.org/drawingml/2006/main" xmlns:r="http://schemas.openxmlformats.org/officeDocument/2006/relationships" xmlns:p="http://schemas.openxmlformats.org/presentationml/2006/main">
    <p:sldId id="481" r:id="rId4"/>
    <p:sldId id="391" r:id="rId5"/>
    <p:sldId id="392" r:id="rId6"/>
    <p:sldId id="430" r:id="rId7"/>
    <p:sldId id="503" r:id="rId8"/>
    <p:sldId id="465" r:id="rId10"/>
    <p:sldId id="499" r:id="rId11"/>
    <p:sldId id="482" r:id="rId12"/>
    <p:sldId id="483" r:id="rId13"/>
    <p:sldId id="484" r:id="rId14"/>
    <p:sldId id="485" r:id="rId15"/>
    <p:sldId id="500" r:id="rId16"/>
    <p:sldId id="501" r:id="rId17"/>
    <p:sldId id="466" r:id="rId18"/>
    <p:sldId id="502" r:id="rId19"/>
    <p:sldId id="486" r:id="rId20"/>
    <p:sldId id="489" r:id="rId21"/>
    <p:sldId id="487" r:id="rId22"/>
    <p:sldId id="488" r:id="rId23"/>
    <p:sldId id="505" r:id="rId24"/>
    <p:sldId id="394" r:id="rId26"/>
    <p:sldId id="398" r:id="rId27"/>
    <p:sldId id="403" r:id="rId28"/>
    <p:sldId id="492" r:id="rId32"/>
    <p:sldId id="406" r:id="rId33"/>
    <p:sldId id="439" r:id="rId34"/>
    <p:sldId id="405" r:id="rId35"/>
    <p:sldId id="410" r:id="rId36"/>
    <p:sldId id="438" r:id="rId37"/>
    <p:sldId id="425" r:id="rId38"/>
    <p:sldId id="495" r:id="rId39"/>
    <p:sldId id="497" r:id="rId41"/>
    <p:sldId id="498" r:id="rId42"/>
    <p:sldId id="427" r:id="rId43"/>
  </p:sldIdLst>
  <p:sldSz cx="9144000" cy="6858000" type="screen4x3"/>
  <p:notesSz cx="6784975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icrosoft YaHei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icrosoft YaHei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icrosoft YaHei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icrosoft YaHei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1253">
          <p15:clr>
            <a:srgbClr val="A4A3A4"/>
          </p15:clr>
        </p15:guide>
        <p15:guide id="3" pos="4921">
          <p15:clr>
            <a:srgbClr val="A4A3A4"/>
          </p15:clr>
        </p15:guide>
        <p15:guide id="4" pos="11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1">
          <p15:clr>
            <a:srgbClr val="A4A3A4"/>
          </p15:clr>
        </p15:guide>
        <p15:guide id="2" pos="21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00"/>
    <a:srgbClr val="008000"/>
    <a:srgbClr val="CCCCFF"/>
    <a:srgbClr val="808080"/>
    <a:srgbClr val="FF9900"/>
    <a:srgbClr val="00FF0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6472" autoAdjust="0"/>
  </p:normalViewPr>
  <p:slideViewPr>
    <p:cSldViewPr showGuides="1">
      <p:cViewPr varScale="1">
        <p:scale>
          <a:sx n="108" d="100"/>
          <a:sy n="108" d="100"/>
        </p:scale>
        <p:origin x="1596" y="102"/>
      </p:cViewPr>
      <p:guideLst>
        <p:guide orient="horz" pos="3793"/>
        <p:guide orient="horz" pos="1253"/>
        <p:guide pos="4921"/>
        <p:guide pos="11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3576" y="-252"/>
      </p:cViewPr>
      <p:guideLst>
        <p:guide orient="horz" pos="3121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4" Type="http://schemas.openxmlformats.org/officeDocument/2006/relationships/notesMaster" Target="notesMasters/notesMaster1.xml"/><Relationship Id="rId52" Type="http://schemas.openxmlformats.org/officeDocument/2006/relationships/customXml" Target="../customXml/item3.xml"/><Relationship Id="rId4" Type="http://schemas.openxmlformats.org/officeDocument/2006/relationships/slide" Target="slides/slide1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A49DD1D-79C5-44B4-9ECF-04DE7B2B5D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530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 eaLnBrk="1" hangingPunct="1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34B0D13-E852-44E6-9499-88B328D770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3338" y="0"/>
            <a:ext cx="2940050" cy="49530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 eaLnBrk="1" hangingPunct="1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7B24AF5-7DEC-46AA-B243-757B0FF1BAB0}" type="datetimeFigureOut">
              <a:rPr lang="pt-BR"/>
              <a:pPr>
                <a:defRPr/>
              </a:pPr>
              <a:t>04/04/2022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F670BC9-2DAF-473F-9E5B-3EC925AF6D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0050" cy="495300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 eaLnBrk="1" hangingPunct="1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C34BF9B-EE01-4489-BA5E-020FECC99E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3338" y="9409113"/>
            <a:ext cx="2940050" cy="495300"/>
          </a:xfrm>
          <a:prstGeom prst="rect">
            <a:avLst/>
          </a:prstGeom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31AD49-ECCC-454B-B93B-D4BD8F78F69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3A86BBA2-1FB9-4740-9DFF-926D17C578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77" tIns="48188" rIns="96377" bIns="4818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000041B3-3DEE-4A8A-B704-4453F05F2A1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77" tIns="48188" rIns="96377" bIns="4818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590DD656-F500-4069-8A39-D2651782A23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1363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72F04662-15D4-4165-9789-22DB25A33A7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5350"/>
            <a:ext cx="49784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77" tIns="48188" rIns="96377" bIns="481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93190" name="Rectangle 6">
            <a:extLst>
              <a:ext uri="{FF2B5EF4-FFF2-40B4-BE49-F238E27FC236}">
                <a16:creationId xmlns:a16="http://schemas.microsoft.com/office/drawing/2014/main" id="{F6A1AB9E-8673-4C0D-8497-36E32D52165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77" tIns="48188" rIns="96377" bIns="4818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2D18FE40-2F6D-40A3-9449-57489D4818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925" y="941070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77" tIns="48188" rIns="96377" bIns="4818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FF9E1A-4EB7-45B1-BC1E-B480A2CB9C9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F796A131-7066-41DA-9699-A393311772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26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1pPr>
            <a:lvl2pPr marL="742950" indent="-285750" defTabSz="44926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2pPr>
            <a:lvl3pPr marL="1143000" indent="-228600" defTabSz="44926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3pPr>
            <a:lvl4pPr marL="1600200" indent="-228600" defTabSz="44926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4pPr>
            <a:lvl5pPr marL="2057400" indent="-228600" defTabSz="44926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D91A3AF0-2326-4814-809F-824DAC979E2E}" type="slidenum">
              <a:rPr lang="pt-BR" altLang="pt-BR" sz="1400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</a:t>
            </a:fld>
            <a:endParaRPr lang="pt-BR" altLang="pt-BR" sz="14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CF3476B4-8090-4CDE-A352-E02025C99C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514B2EF5-86BC-4664-8157-C298A01FA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>
            <a:extLst>
              <a:ext uri="{FF2B5EF4-FFF2-40B4-BE49-F238E27FC236}">
                <a16:creationId xmlns:a16="http://schemas.microsoft.com/office/drawing/2014/main" id="{C364D4D8-F909-40E2-9C82-D4C013466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Espaço Reservado para Número de Slide 3">
            <a:extLst>
              <a:ext uri="{FF2B5EF4-FFF2-40B4-BE49-F238E27FC236}">
                <a16:creationId xmlns:a16="http://schemas.microsoft.com/office/drawing/2014/main" id="{36A86250-D379-4A91-AE4E-F779685CB9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0B287C-9097-4EAC-95F4-93230DED7059}" type="slidenum">
              <a:rPr lang="pt-BR" altLang="pt-BR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14</a:t>
            </a:fld>
            <a:endParaRPr lang="pt-BR" altLang="pt-BR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6868" name="Espaço Reservado para Anotações 1">
            <a:extLst>
              <a:ext uri="{FF2B5EF4-FFF2-40B4-BE49-F238E27FC236}">
                <a16:creationId xmlns:a16="http://schemas.microsoft.com/office/drawing/2014/main" id="{4E08A0E8-6526-41E8-BDE0-705CC17E5902}"/>
              </a:ext>
            </a:extLst>
          </p:cNvPr>
          <p:cNvSpPr>
            <a:spLocks noGrp="1"/>
          </p:cNvSpPr>
          <p:nvPr/>
        </p:nvSpPr>
        <p:spPr bwMode="auto">
          <a:xfrm>
            <a:off x="903288" y="4705350"/>
            <a:ext cx="4978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77" tIns="48188" rIns="96377" bIns="4818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3174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>
            <a:extLst>
              <a:ext uri="{FF2B5EF4-FFF2-40B4-BE49-F238E27FC236}">
                <a16:creationId xmlns:a16="http://schemas.microsoft.com/office/drawing/2014/main" id="{64ADD6F0-6F32-49F8-8669-15AB7D5A9F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Espaço Reservado para Anotações 2">
            <a:extLst>
              <a:ext uri="{FF2B5EF4-FFF2-40B4-BE49-F238E27FC236}">
                <a16:creationId xmlns:a16="http://schemas.microsoft.com/office/drawing/2014/main" id="{7261D5B8-FEC4-46A8-8244-31D4EF298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2532" name="Espaço Reservado para Número de Slide 3">
            <a:extLst>
              <a:ext uri="{FF2B5EF4-FFF2-40B4-BE49-F238E27FC236}">
                <a16:creationId xmlns:a16="http://schemas.microsoft.com/office/drawing/2014/main" id="{E223FF3C-61D0-40AD-8C6C-581C54C232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6FC810AB-D383-4BAC-9D94-092CC594CA5D}" type="slidenum">
              <a:rPr lang="pt-BR" altLang="pt-BR" sz="1200" smtClean="0">
                <a:latin typeface="Times New Roman" panose="02020603050405020304" pitchFamily="18" charset="0"/>
              </a:rPr>
              <a:pPr/>
              <a:t>15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>
            <a:extLst>
              <a:ext uri="{FF2B5EF4-FFF2-40B4-BE49-F238E27FC236}">
                <a16:creationId xmlns:a16="http://schemas.microsoft.com/office/drawing/2014/main" id="{C364D4D8-F909-40E2-9C82-D4C013466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Espaço Reservado para Número de Slide 3">
            <a:extLst>
              <a:ext uri="{FF2B5EF4-FFF2-40B4-BE49-F238E27FC236}">
                <a16:creationId xmlns:a16="http://schemas.microsoft.com/office/drawing/2014/main" id="{36A86250-D379-4A91-AE4E-F779685CB9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0B287C-9097-4EAC-95F4-93230DED7059}" type="slidenum">
              <a:rPr lang="pt-BR" altLang="pt-BR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16</a:t>
            </a:fld>
            <a:endParaRPr lang="pt-BR" altLang="pt-BR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6868" name="Espaço Reservado para Anotações 1">
            <a:extLst>
              <a:ext uri="{FF2B5EF4-FFF2-40B4-BE49-F238E27FC236}">
                <a16:creationId xmlns:a16="http://schemas.microsoft.com/office/drawing/2014/main" id="{4E08A0E8-6526-41E8-BDE0-705CC17E5902}"/>
              </a:ext>
            </a:extLst>
          </p:cNvPr>
          <p:cNvSpPr>
            <a:spLocks noGrp="1"/>
          </p:cNvSpPr>
          <p:nvPr/>
        </p:nvSpPr>
        <p:spPr bwMode="auto">
          <a:xfrm>
            <a:off x="903288" y="4705350"/>
            <a:ext cx="4978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77" tIns="48188" rIns="96377" bIns="4818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32503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>
            <a:extLst>
              <a:ext uri="{FF2B5EF4-FFF2-40B4-BE49-F238E27FC236}">
                <a16:creationId xmlns:a16="http://schemas.microsoft.com/office/drawing/2014/main" id="{E58102E4-0E8C-4E3A-BAE8-150E27170B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Espaço Reservado para Anotações 2">
            <a:extLst>
              <a:ext uri="{FF2B5EF4-FFF2-40B4-BE49-F238E27FC236}">
                <a16:creationId xmlns:a16="http://schemas.microsoft.com/office/drawing/2014/main" id="{A45B903D-BB19-4B57-938B-EA5FB383D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32772" name="Espaço Reservado para Número de Slide 3">
            <a:extLst>
              <a:ext uri="{FF2B5EF4-FFF2-40B4-BE49-F238E27FC236}">
                <a16:creationId xmlns:a16="http://schemas.microsoft.com/office/drawing/2014/main" id="{83746E66-E768-4A87-99DD-9A21505198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7D5395E5-88FB-457C-8FD9-989B1A74B95A}" type="slidenum">
              <a:rPr lang="pt-BR" altLang="pt-BR" sz="1200" smtClean="0">
                <a:latin typeface="Times New Roman" panose="02020603050405020304" pitchFamily="18" charset="0"/>
              </a:rPr>
              <a:pPr/>
              <a:t>21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677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>
            <a:extLst>
              <a:ext uri="{FF2B5EF4-FFF2-40B4-BE49-F238E27FC236}">
                <a16:creationId xmlns:a16="http://schemas.microsoft.com/office/drawing/2014/main" id="{E58102E4-0E8C-4E3A-BAE8-150E27170B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Espaço Reservado para Anotações 2">
            <a:extLst>
              <a:ext uri="{FF2B5EF4-FFF2-40B4-BE49-F238E27FC236}">
                <a16:creationId xmlns:a16="http://schemas.microsoft.com/office/drawing/2014/main" id="{A45B903D-BB19-4B57-938B-EA5FB383D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32772" name="Espaço Reservado para Número de Slide 3">
            <a:extLst>
              <a:ext uri="{FF2B5EF4-FFF2-40B4-BE49-F238E27FC236}">
                <a16:creationId xmlns:a16="http://schemas.microsoft.com/office/drawing/2014/main" id="{83746E66-E768-4A87-99DD-9A21505198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7D5395E5-88FB-457C-8FD9-989B1A74B95A}" type="slidenum">
              <a:rPr lang="pt-BR" altLang="pt-BR" sz="1200" smtClean="0">
                <a:latin typeface="Times New Roman" panose="02020603050405020304" pitchFamily="18" charset="0"/>
              </a:rPr>
              <a:pPr/>
              <a:t>22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056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>
            <a:extLst>
              <a:ext uri="{FF2B5EF4-FFF2-40B4-BE49-F238E27FC236}">
                <a16:creationId xmlns:a16="http://schemas.microsoft.com/office/drawing/2014/main" id="{E5073D65-5D5B-494F-8925-9E8D5D1466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>
            <a:extLst>
              <a:ext uri="{FF2B5EF4-FFF2-40B4-BE49-F238E27FC236}">
                <a16:creationId xmlns:a16="http://schemas.microsoft.com/office/drawing/2014/main" id="{1AE3A2AD-B5E6-4328-92A6-1CEEF313D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pt-BR" altLang="pt-BR" sz="1100" i="1"/>
          </a:p>
        </p:txBody>
      </p:sp>
      <p:sp>
        <p:nvSpPr>
          <p:cNvPr id="34820" name="Espaço Reservado para Número de Slide 3">
            <a:extLst>
              <a:ext uri="{FF2B5EF4-FFF2-40B4-BE49-F238E27FC236}">
                <a16:creationId xmlns:a16="http://schemas.microsoft.com/office/drawing/2014/main" id="{72387EAD-F526-4C0A-9D46-48BED2FA409E}"/>
              </a:ext>
            </a:extLst>
          </p:cNvPr>
          <p:cNvSpPr txBox="1">
            <a:spLocks noGrp="1"/>
          </p:cNvSpPr>
          <p:nvPr/>
        </p:nvSpPr>
        <p:spPr bwMode="auto">
          <a:xfrm>
            <a:off x="3844925" y="9410700"/>
            <a:ext cx="29400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77" tIns="48188" rIns="96377" bIns="4818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86940C3B-B9D5-45A4-B135-65816BD60615}" type="slidenum">
              <a:rPr lang="pt-BR" altLang="pt-BR">
                <a:latin typeface="Times New Roman" panose="02020603050405020304" pitchFamily="18" charset="0"/>
                <a:cs typeface="Arial" panose="020B0604020202020204" pitchFamily="34" charset="0"/>
              </a:rPr>
              <a:pPr algn="r">
                <a:spcBef>
                  <a:spcPct val="0"/>
                </a:spcBef>
              </a:pPr>
              <a:t>23</a:t>
            </a:fld>
            <a:endParaRPr lang="pt-BR" altLang="pt-BR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>
            <a:extLst>
              <a:ext uri="{FF2B5EF4-FFF2-40B4-BE49-F238E27FC236}">
                <a16:creationId xmlns:a16="http://schemas.microsoft.com/office/drawing/2014/main" id="{C364D4D8-F909-40E2-9C82-D4C013466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Espaço Reservado para Número de Slide 3">
            <a:extLst>
              <a:ext uri="{FF2B5EF4-FFF2-40B4-BE49-F238E27FC236}">
                <a16:creationId xmlns:a16="http://schemas.microsoft.com/office/drawing/2014/main" id="{36A86250-D379-4A91-AE4E-F779685CB9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0B287C-9097-4EAC-95F4-93230DED7059}" type="slidenum">
              <a:rPr lang="pt-BR" altLang="pt-BR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24</a:t>
            </a:fld>
            <a:endParaRPr lang="pt-BR" altLang="pt-BR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6868" name="Espaço Reservado para Anotações 1">
            <a:extLst>
              <a:ext uri="{FF2B5EF4-FFF2-40B4-BE49-F238E27FC236}">
                <a16:creationId xmlns:a16="http://schemas.microsoft.com/office/drawing/2014/main" id="{4E08A0E8-6526-41E8-BDE0-705CC17E5902}"/>
              </a:ext>
            </a:extLst>
          </p:cNvPr>
          <p:cNvSpPr>
            <a:spLocks noGrp="1"/>
          </p:cNvSpPr>
          <p:nvPr/>
        </p:nvSpPr>
        <p:spPr bwMode="auto">
          <a:xfrm>
            <a:off x="903288" y="4705350"/>
            <a:ext cx="4978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77" tIns="48188" rIns="96377" bIns="4818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>
            <a:extLst>
              <a:ext uri="{FF2B5EF4-FFF2-40B4-BE49-F238E27FC236}">
                <a16:creationId xmlns:a16="http://schemas.microsoft.com/office/drawing/2014/main" id="{EA0923F0-7F72-431B-AB0C-E4E3783B85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Espaço Reservado para Número de Slide 3">
            <a:extLst>
              <a:ext uri="{FF2B5EF4-FFF2-40B4-BE49-F238E27FC236}">
                <a16:creationId xmlns:a16="http://schemas.microsoft.com/office/drawing/2014/main" id="{44F1CFED-4FAE-43D2-9E0D-5336941F9B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6AD5E7-B9DC-43D5-BE42-D98EAFE9F032}" type="slidenum">
              <a:rPr lang="pt-BR" altLang="pt-BR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25</a:t>
            </a:fld>
            <a:endParaRPr lang="pt-BR" altLang="pt-BR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8916" name="Espaço Reservado para Anotações 1">
            <a:extLst>
              <a:ext uri="{FF2B5EF4-FFF2-40B4-BE49-F238E27FC236}">
                <a16:creationId xmlns:a16="http://schemas.microsoft.com/office/drawing/2014/main" id="{1B7FF2F2-AE74-4FDD-9E0E-FBA35455B116}"/>
              </a:ext>
            </a:extLst>
          </p:cNvPr>
          <p:cNvSpPr>
            <a:spLocks noGrp="1"/>
          </p:cNvSpPr>
          <p:nvPr/>
        </p:nvSpPr>
        <p:spPr bwMode="auto">
          <a:xfrm>
            <a:off x="903288" y="4705350"/>
            <a:ext cx="4978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77" tIns="48188" rIns="96377" bIns="4818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38917" name="Espaço Reservado para Anotações 1">
            <a:extLst>
              <a:ext uri="{FF2B5EF4-FFF2-40B4-BE49-F238E27FC236}">
                <a16:creationId xmlns:a16="http://schemas.microsoft.com/office/drawing/2014/main" id="{024D1088-4E87-4D60-8336-FB809F75DA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>
            <a:extLst>
              <a:ext uri="{FF2B5EF4-FFF2-40B4-BE49-F238E27FC236}">
                <a16:creationId xmlns:a16="http://schemas.microsoft.com/office/drawing/2014/main" id="{8A56214D-1DCF-4F5F-B2DD-3FF7CB318E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Espaço Reservado para Número de Slide 3">
            <a:extLst>
              <a:ext uri="{FF2B5EF4-FFF2-40B4-BE49-F238E27FC236}">
                <a16:creationId xmlns:a16="http://schemas.microsoft.com/office/drawing/2014/main" id="{A2E7B4A6-CE23-42B3-8330-FBD8F78A1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0ECA122-0237-4556-84F1-4696D64FC5E3}" type="slidenum">
              <a:rPr lang="pt-BR" altLang="pt-BR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30</a:t>
            </a:fld>
            <a:endParaRPr lang="pt-BR" altLang="pt-BR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45060" name="Espaço Reservado para Anotações 1">
            <a:extLst>
              <a:ext uri="{FF2B5EF4-FFF2-40B4-BE49-F238E27FC236}">
                <a16:creationId xmlns:a16="http://schemas.microsoft.com/office/drawing/2014/main" id="{9A5DB6FA-7DC7-4A23-9680-9A67A7FEBDBC}"/>
              </a:ext>
            </a:extLst>
          </p:cNvPr>
          <p:cNvSpPr>
            <a:spLocks noGrp="1"/>
          </p:cNvSpPr>
          <p:nvPr/>
        </p:nvSpPr>
        <p:spPr bwMode="auto">
          <a:xfrm>
            <a:off x="903288" y="4705350"/>
            <a:ext cx="4978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77" tIns="48188" rIns="96377" bIns="4818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>
            <a:extLst>
              <a:ext uri="{FF2B5EF4-FFF2-40B4-BE49-F238E27FC236}">
                <a16:creationId xmlns:a16="http://schemas.microsoft.com/office/drawing/2014/main" id="{B6DC5899-922E-4504-88BC-F2D12578DE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Espaço Reservado para Anotações 2">
            <a:extLst>
              <a:ext uri="{FF2B5EF4-FFF2-40B4-BE49-F238E27FC236}">
                <a16:creationId xmlns:a16="http://schemas.microsoft.com/office/drawing/2014/main" id="{9CC3D111-934B-4A33-8C9B-D7FD818B2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47108" name="Espaço Reservado para Número de Slide 3">
            <a:extLst>
              <a:ext uri="{FF2B5EF4-FFF2-40B4-BE49-F238E27FC236}">
                <a16:creationId xmlns:a16="http://schemas.microsoft.com/office/drawing/2014/main" id="{E8E65A76-A53A-4686-A750-01FBF5240C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BE8DEE-9797-492D-87A1-FFE8A0C3821D}" type="slidenum">
              <a:rPr lang="pt-BR" altLang="pt-BR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31</a:t>
            </a:fld>
            <a:endParaRPr lang="pt-BR" altLang="pt-BR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>
            <a:extLst>
              <a:ext uri="{FF2B5EF4-FFF2-40B4-BE49-F238E27FC236}">
                <a16:creationId xmlns:a16="http://schemas.microsoft.com/office/drawing/2014/main" id="{D0581D6C-735D-4715-95D2-9D68ABAF49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1027">
            <a:extLst>
              <a:ext uri="{FF2B5EF4-FFF2-40B4-BE49-F238E27FC236}">
                <a16:creationId xmlns:a16="http://schemas.microsoft.com/office/drawing/2014/main" id="{3EB10FDE-724A-49BE-9D70-9F87CD5E8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>
            <a:extLst>
              <a:ext uri="{FF2B5EF4-FFF2-40B4-BE49-F238E27FC236}">
                <a16:creationId xmlns:a16="http://schemas.microsoft.com/office/drawing/2014/main" id="{17A32B2B-45B6-41AC-AA79-2EEF05F8EE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Espaço Reservado para Anotações 2">
            <a:extLst>
              <a:ext uri="{FF2B5EF4-FFF2-40B4-BE49-F238E27FC236}">
                <a16:creationId xmlns:a16="http://schemas.microsoft.com/office/drawing/2014/main" id="{A27680CE-33BF-4A50-BEB7-F896A3D51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  <a:p>
            <a:endParaRPr lang="pt-BR" altLang="pt-BR"/>
          </a:p>
        </p:txBody>
      </p:sp>
      <p:sp>
        <p:nvSpPr>
          <p:cNvPr id="49156" name="Espaço Reservado para Número de Slide 3">
            <a:extLst>
              <a:ext uri="{FF2B5EF4-FFF2-40B4-BE49-F238E27FC236}">
                <a16:creationId xmlns:a16="http://schemas.microsoft.com/office/drawing/2014/main" id="{40472F4D-5E74-4203-A21F-0AED284CB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C24F37B-87FB-4405-AFC4-95DD6407D179}" type="slidenum">
              <a:rPr lang="pt-BR" altLang="pt-BR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32</a:t>
            </a:fld>
            <a:endParaRPr lang="pt-BR" altLang="pt-BR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>
            <a:extLst>
              <a:ext uri="{FF2B5EF4-FFF2-40B4-BE49-F238E27FC236}">
                <a16:creationId xmlns:a16="http://schemas.microsoft.com/office/drawing/2014/main" id="{C4898F39-0D98-4866-A8A5-B293B129ED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Espaço Reservado para Anotações 2">
            <a:extLst>
              <a:ext uri="{FF2B5EF4-FFF2-40B4-BE49-F238E27FC236}">
                <a16:creationId xmlns:a16="http://schemas.microsoft.com/office/drawing/2014/main" id="{DDAC6CF5-F745-42C4-8A3E-E024EB1F1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51204" name="Espaço Reservado para Número de Slide 3">
            <a:extLst>
              <a:ext uri="{FF2B5EF4-FFF2-40B4-BE49-F238E27FC236}">
                <a16:creationId xmlns:a16="http://schemas.microsoft.com/office/drawing/2014/main" id="{0299E7A7-5F5A-4424-B07C-8FF6F00DE1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214D6F-3899-49E1-A109-459C05641328}" type="slidenum">
              <a:rPr lang="pt-BR" altLang="pt-BR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33</a:t>
            </a:fld>
            <a:endParaRPr lang="pt-BR" altLang="pt-BR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>
            <a:extLst>
              <a:ext uri="{FF2B5EF4-FFF2-40B4-BE49-F238E27FC236}">
                <a16:creationId xmlns:a16="http://schemas.microsoft.com/office/drawing/2014/main" id="{007BD7EE-7AB3-40BF-A4AC-B28F7F51B9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Espaço Reservado para Anotações 2">
            <a:extLst>
              <a:ext uri="{FF2B5EF4-FFF2-40B4-BE49-F238E27FC236}">
                <a16:creationId xmlns:a16="http://schemas.microsoft.com/office/drawing/2014/main" id="{7691639B-FD6C-400B-8BD8-C9F41B76B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53252" name="Espaço Reservado para Número de Slide 3">
            <a:extLst>
              <a:ext uri="{FF2B5EF4-FFF2-40B4-BE49-F238E27FC236}">
                <a16:creationId xmlns:a16="http://schemas.microsoft.com/office/drawing/2014/main" id="{5E521D8C-6AAD-4526-8F0E-3E46ACDF00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500B32B0-943A-467F-A969-04CB95C7029F}" type="slidenum">
              <a:rPr lang="pt-BR" altLang="pt-BR" sz="1200" smtClean="0">
                <a:latin typeface="Times New Roman" panose="02020603050405020304" pitchFamily="18" charset="0"/>
              </a:rPr>
              <a:pPr/>
              <a:t>34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>
            <a:extLst>
              <a:ext uri="{FF2B5EF4-FFF2-40B4-BE49-F238E27FC236}">
                <a16:creationId xmlns:a16="http://schemas.microsoft.com/office/drawing/2014/main" id="{A8B9506E-B11A-4C7F-B8E2-646E1F4A53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Espaço Reservado para Anotações 2">
            <a:extLst>
              <a:ext uri="{FF2B5EF4-FFF2-40B4-BE49-F238E27FC236}">
                <a16:creationId xmlns:a16="http://schemas.microsoft.com/office/drawing/2014/main" id="{DA6BAACD-4F26-46C1-BED4-39F764547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55300" name="Espaço Reservado para Número de Slide 3">
            <a:extLst>
              <a:ext uri="{FF2B5EF4-FFF2-40B4-BE49-F238E27FC236}">
                <a16:creationId xmlns:a16="http://schemas.microsoft.com/office/drawing/2014/main" id="{AEBFC313-1E52-4E64-A088-FA50122FBC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D8E8C38B-F85A-470F-AF1F-0B1429E8975B}" type="slidenum">
              <a:rPr lang="pt-BR" altLang="pt-BR" sz="1200" smtClean="0">
                <a:latin typeface="Times New Roman" panose="02020603050405020304" pitchFamily="18" charset="0"/>
              </a:rPr>
              <a:pPr/>
              <a:t>35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>
            <a:extLst>
              <a:ext uri="{FF2B5EF4-FFF2-40B4-BE49-F238E27FC236}">
                <a16:creationId xmlns:a16="http://schemas.microsoft.com/office/drawing/2014/main" id="{89F8D1D3-AE0D-431C-9694-B803AA178F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Espaço Reservado para Anotações 2">
            <a:extLst>
              <a:ext uri="{FF2B5EF4-FFF2-40B4-BE49-F238E27FC236}">
                <a16:creationId xmlns:a16="http://schemas.microsoft.com/office/drawing/2014/main" id="{12DD2C33-E5DC-4ECA-8EE8-1EDC35B30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61444" name="Espaço Reservado para Número de Slide 3">
            <a:extLst>
              <a:ext uri="{FF2B5EF4-FFF2-40B4-BE49-F238E27FC236}">
                <a16:creationId xmlns:a16="http://schemas.microsoft.com/office/drawing/2014/main" id="{F8B5174E-F2D3-4B9F-B1CC-22AB29F56E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84FA88F6-70B6-4BC5-8CFC-46C48505A0F4}" type="slidenum">
              <a:rPr lang="pt-BR" altLang="pt-BR" sz="1200" smtClean="0">
                <a:latin typeface="Times New Roman" panose="02020603050405020304" pitchFamily="18" charset="0"/>
              </a:rPr>
              <a:pPr/>
              <a:t>40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>
            <a:extLst>
              <a:ext uri="{FF2B5EF4-FFF2-40B4-BE49-F238E27FC236}">
                <a16:creationId xmlns:a16="http://schemas.microsoft.com/office/drawing/2014/main" id="{454E936A-0395-4C00-A28B-D4CC9B5369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1027">
            <a:extLst>
              <a:ext uri="{FF2B5EF4-FFF2-40B4-BE49-F238E27FC236}">
                <a16:creationId xmlns:a16="http://schemas.microsoft.com/office/drawing/2014/main" id="{9F0AD2DE-9774-4E30-BDD8-DE7E181AD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>
            <a:extLst>
              <a:ext uri="{FF2B5EF4-FFF2-40B4-BE49-F238E27FC236}">
                <a16:creationId xmlns:a16="http://schemas.microsoft.com/office/drawing/2014/main" id="{8C9889EF-C202-4216-8CDE-E9BC1CCC09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Espaço Reservado para Anotações 2">
            <a:extLst>
              <a:ext uri="{FF2B5EF4-FFF2-40B4-BE49-F238E27FC236}">
                <a16:creationId xmlns:a16="http://schemas.microsoft.com/office/drawing/2014/main" id="{C2CD5D85-F60E-4E9E-9679-CE018211C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16388" name="Espaço Reservado para Número de Slide 3">
            <a:extLst>
              <a:ext uri="{FF2B5EF4-FFF2-40B4-BE49-F238E27FC236}">
                <a16:creationId xmlns:a16="http://schemas.microsoft.com/office/drawing/2014/main" id="{BFE33E63-029B-4895-8381-BDC55DA46C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4363532E-4A09-4462-8FE0-3E31B9EAE0F6}" type="slidenum">
              <a:rPr lang="pt-BR" altLang="pt-BR" sz="1200" smtClean="0">
                <a:latin typeface="Times New Roman" panose="02020603050405020304" pitchFamily="18" charset="0"/>
              </a:rPr>
              <a:pPr/>
              <a:t>4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>
            <a:extLst>
              <a:ext uri="{FF2B5EF4-FFF2-40B4-BE49-F238E27FC236}">
                <a16:creationId xmlns:a16="http://schemas.microsoft.com/office/drawing/2014/main" id="{F1AC0465-0A30-465D-8301-3A39DED818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1027">
            <a:extLst>
              <a:ext uri="{FF2B5EF4-FFF2-40B4-BE49-F238E27FC236}">
                <a16:creationId xmlns:a16="http://schemas.microsoft.com/office/drawing/2014/main" id="{3A6CF0BD-88AD-449C-A2C1-2C0714FD1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5422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>
            <a:extLst>
              <a:ext uri="{FF2B5EF4-FFF2-40B4-BE49-F238E27FC236}">
                <a16:creationId xmlns:a16="http://schemas.microsoft.com/office/drawing/2014/main" id="{F1AC0465-0A30-465D-8301-3A39DED818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1027">
            <a:extLst>
              <a:ext uri="{FF2B5EF4-FFF2-40B4-BE49-F238E27FC236}">
                <a16:creationId xmlns:a16="http://schemas.microsoft.com/office/drawing/2014/main" id="{3A6CF0BD-88AD-449C-A2C1-2C0714FD1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53511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>
            <a:extLst>
              <a:ext uri="{FF2B5EF4-FFF2-40B4-BE49-F238E27FC236}">
                <a16:creationId xmlns:a16="http://schemas.microsoft.com/office/drawing/2014/main" id="{0012BDB8-6CA1-4479-A7C1-BFE3F3E89F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Espaço Reservado para Anotações 2">
            <a:extLst>
              <a:ext uri="{FF2B5EF4-FFF2-40B4-BE49-F238E27FC236}">
                <a16:creationId xmlns:a16="http://schemas.microsoft.com/office/drawing/2014/main" id="{2462D5BF-3B00-4F8B-BFF5-41905E6B9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18436" name="Espaço Reservado para Número de Slide 3">
            <a:extLst>
              <a:ext uri="{FF2B5EF4-FFF2-40B4-BE49-F238E27FC236}">
                <a16:creationId xmlns:a16="http://schemas.microsoft.com/office/drawing/2014/main" id="{5F8D76B0-17E9-48FE-BB39-78BDBCD04B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6D736E-71C6-4F7B-9BBA-F42CEB394D1B}" type="slidenum">
              <a:rPr lang="pt-BR" altLang="pt-BR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7</a:t>
            </a:fld>
            <a:endParaRPr lang="pt-BR" altLang="pt-BR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>
            <a:extLst>
              <a:ext uri="{FF2B5EF4-FFF2-40B4-BE49-F238E27FC236}">
                <a16:creationId xmlns:a16="http://schemas.microsoft.com/office/drawing/2014/main" id="{C364D4D8-F909-40E2-9C82-D4C013466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Espaço Reservado para Número de Slide 3">
            <a:extLst>
              <a:ext uri="{FF2B5EF4-FFF2-40B4-BE49-F238E27FC236}">
                <a16:creationId xmlns:a16="http://schemas.microsoft.com/office/drawing/2014/main" id="{36A86250-D379-4A91-AE4E-F779685CB9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0B287C-9097-4EAC-95F4-93230DED7059}" type="slidenum">
              <a:rPr lang="pt-BR" altLang="pt-BR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8</a:t>
            </a:fld>
            <a:endParaRPr lang="pt-BR" altLang="pt-BR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6868" name="Espaço Reservado para Anotações 1">
            <a:extLst>
              <a:ext uri="{FF2B5EF4-FFF2-40B4-BE49-F238E27FC236}">
                <a16:creationId xmlns:a16="http://schemas.microsoft.com/office/drawing/2014/main" id="{4E08A0E8-6526-41E8-BDE0-705CC17E5902}"/>
              </a:ext>
            </a:extLst>
          </p:cNvPr>
          <p:cNvSpPr>
            <a:spLocks noGrp="1"/>
          </p:cNvSpPr>
          <p:nvPr/>
        </p:nvSpPr>
        <p:spPr bwMode="auto">
          <a:xfrm>
            <a:off x="903288" y="4705350"/>
            <a:ext cx="4978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77" tIns="48188" rIns="96377" bIns="4818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7067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>
            <a:extLst>
              <a:ext uri="{FF2B5EF4-FFF2-40B4-BE49-F238E27FC236}">
                <a16:creationId xmlns:a16="http://schemas.microsoft.com/office/drawing/2014/main" id="{0012BDB8-6CA1-4479-A7C1-BFE3F3E89F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Espaço Reservado para Anotações 2">
            <a:extLst>
              <a:ext uri="{FF2B5EF4-FFF2-40B4-BE49-F238E27FC236}">
                <a16:creationId xmlns:a16="http://schemas.microsoft.com/office/drawing/2014/main" id="{2462D5BF-3B00-4F8B-BFF5-41905E6B9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18436" name="Espaço Reservado para Número de Slide 3">
            <a:extLst>
              <a:ext uri="{FF2B5EF4-FFF2-40B4-BE49-F238E27FC236}">
                <a16:creationId xmlns:a16="http://schemas.microsoft.com/office/drawing/2014/main" id="{5F8D76B0-17E9-48FE-BB39-78BDBCD04B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6D736E-71C6-4F7B-9BBA-F42CEB394D1B}" type="slidenum">
              <a:rPr lang="pt-BR" altLang="pt-BR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13</a:t>
            </a:fld>
            <a:endParaRPr lang="pt-BR" altLang="pt-BR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037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26" indent="0" algn="ctr">
              <a:buNone/>
              <a:defRPr sz="1814"/>
            </a:lvl2pPr>
            <a:lvl3pPr marL="829452" indent="0" algn="ctr">
              <a:buNone/>
              <a:defRPr sz="1633"/>
            </a:lvl3pPr>
            <a:lvl4pPr marL="1244178" indent="0" algn="ctr">
              <a:buNone/>
              <a:defRPr sz="1451"/>
            </a:lvl4pPr>
            <a:lvl5pPr marL="1658904" indent="0" algn="ctr">
              <a:buNone/>
              <a:defRPr sz="1451"/>
            </a:lvl5pPr>
            <a:lvl6pPr marL="2073631" indent="0" algn="ctr">
              <a:buNone/>
              <a:defRPr sz="1451"/>
            </a:lvl6pPr>
            <a:lvl7pPr marL="2488357" indent="0" algn="ctr">
              <a:buNone/>
              <a:defRPr sz="1451"/>
            </a:lvl7pPr>
            <a:lvl8pPr marL="2903083" indent="0" algn="ctr">
              <a:buNone/>
              <a:defRPr sz="1451"/>
            </a:lvl8pPr>
            <a:lvl9pPr marL="3317809" indent="0" algn="ctr">
              <a:buNone/>
              <a:defRPr sz="1451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14154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9152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6880" y="2351767"/>
            <a:ext cx="2056320" cy="332818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6481" y="2351767"/>
            <a:ext cx="6032160" cy="332818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38160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476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959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26" indent="0" algn="ctr">
              <a:buNone/>
              <a:defRPr sz="1814"/>
            </a:lvl2pPr>
            <a:lvl3pPr marL="829452" indent="0" algn="ctr">
              <a:buNone/>
              <a:defRPr sz="1633"/>
            </a:lvl3pPr>
            <a:lvl4pPr marL="1244178" indent="0" algn="ctr">
              <a:buNone/>
              <a:defRPr sz="1451"/>
            </a:lvl4pPr>
            <a:lvl5pPr marL="1658904" indent="0" algn="ctr">
              <a:buNone/>
              <a:defRPr sz="1451"/>
            </a:lvl5pPr>
            <a:lvl6pPr marL="2073631" indent="0" algn="ctr">
              <a:buNone/>
              <a:defRPr sz="1451"/>
            </a:lvl6pPr>
            <a:lvl7pPr marL="2488357" indent="0" algn="ctr">
              <a:buNone/>
              <a:defRPr sz="1451"/>
            </a:lvl7pPr>
            <a:lvl8pPr marL="2903083" indent="0" algn="ctr">
              <a:buNone/>
              <a:defRPr sz="1451"/>
            </a:lvl8pPr>
            <a:lvl9pPr marL="3317809" indent="0" algn="ctr">
              <a:buNone/>
              <a:defRPr sz="1451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8578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6480" y="3591738"/>
            <a:ext cx="4043520" cy="20882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38241" y="3591738"/>
            <a:ext cx="4044960" cy="20882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383720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71638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86655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26" indent="0">
              <a:buNone/>
              <a:defRPr sz="1814"/>
            </a:lvl2pPr>
            <a:lvl3pPr marL="829452" indent="0">
              <a:buNone/>
              <a:defRPr sz="1633"/>
            </a:lvl3pPr>
            <a:lvl4pPr marL="1244178" indent="0">
              <a:buNone/>
              <a:defRPr sz="1451"/>
            </a:lvl4pPr>
            <a:lvl5pPr marL="1658904" indent="0">
              <a:buNone/>
              <a:defRPr sz="1451"/>
            </a:lvl5pPr>
            <a:lvl6pPr marL="2073631" indent="0">
              <a:buNone/>
              <a:defRPr sz="1451"/>
            </a:lvl6pPr>
            <a:lvl7pPr marL="2488357" indent="0">
              <a:buNone/>
              <a:defRPr sz="1451"/>
            </a:lvl7pPr>
            <a:lvl8pPr marL="2903083" indent="0">
              <a:buNone/>
              <a:defRPr sz="1451"/>
            </a:lvl8pPr>
            <a:lvl9pPr marL="3317809" indent="0">
              <a:buNone/>
              <a:defRPr sz="145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0633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6480" y="3591738"/>
            <a:ext cx="4043520" cy="20882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38241" y="3591738"/>
            <a:ext cx="4044960" cy="20882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9088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9524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1691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80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9649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6150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7EB3E884-876D-4E60-A33D-08C6981CD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7D18F3F9-D167-4738-8F97-5DC31435D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51088"/>
            <a:ext cx="8226425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A53C38E1-F2EF-4F51-8375-2D9FFAC7C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592513"/>
            <a:ext cx="8226425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852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9" r:id="rId1"/>
    <p:sldLayoutId id="2147485050" r:id="rId2"/>
    <p:sldLayoutId id="2147485051" r:id="rId3"/>
    <p:sldLayoutId id="2147485052" r:id="rId4"/>
    <p:sldLayoutId id="2147485053" r:id="rId5"/>
    <p:sldLayoutId id="2147485054" r:id="rId6"/>
    <p:sldLayoutId id="2147485055" r:id="rId7"/>
    <p:sldLayoutId id="2147485056" r:id="rId8"/>
    <p:sldLayoutId id="2147485057" r:id="rId9"/>
    <p:sldLayoutId id="2147485058" r:id="rId10"/>
    <p:sldLayoutId id="2147485059" r:id="rId11"/>
    <p:sldLayoutId id="2147485060" r:id="rId12"/>
  </p:sldLayoutIdLst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28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28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28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28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0000"/>
          </a:solidFill>
          <a:latin typeface="+mn-lt"/>
          <a:ea typeface="+mn-ea"/>
          <a:cs typeface="+mn-cs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22D87393-210A-4E81-8CFE-C0BF3A489EA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</a:tabLst>
              <a:defRPr sz="127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EB9B610E-1114-4FCA-AA39-F914AC30E67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</a:tabLst>
              <a:defRPr sz="127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107D9B9A-8BCF-45DC-9A94-4D559C31C36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E929CEE-9B0B-418B-9F1E-E427991F790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</a:tabLst>
              <a:defRPr sz="127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pic>
        <p:nvPicPr>
          <p:cNvPr id="2053" name="Picture 4">
            <a:extLst>
              <a:ext uri="{FF2B5EF4-FFF2-40B4-BE49-F238E27FC236}">
                <a16:creationId xmlns:a16="http://schemas.microsoft.com/office/drawing/2014/main" id="{689D44A1-FBAF-4557-B696-42B451D0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4" name="Rectangle 5">
            <a:extLst>
              <a:ext uri="{FF2B5EF4-FFF2-40B4-BE49-F238E27FC236}">
                <a16:creationId xmlns:a16="http://schemas.microsoft.com/office/drawing/2014/main" id="{EF2676D3-F295-4C5E-90BC-810A1E7DB3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82638" y="327025"/>
            <a:ext cx="790257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2055" name="Rectangle 6">
            <a:extLst>
              <a:ext uri="{FF2B5EF4-FFF2-40B4-BE49-F238E27FC236}">
                <a16:creationId xmlns:a16="http://schemas.microsoft.com/office/drawing/2014/main" id="{4E01971C-4DBF-4B0A-BF07-69A50C28F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82638" y="1501775"/>
            <a:ext cx="7902575" cy="40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852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2" r:id="rId1"/>
    <p:sldLayoutId id="2147485063" r:id="rId2"/>
    <p:sldLayoutId id="2147485064" r:id="rId3"/>
  </p:sldLayoutIdLst>
  <p:txStyles>
    <p:titleStyle>
      <a:lvl1pPr algn="l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5517EC41-BA79-4ADA-8FF8-61C80D37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8891D6C6-510C-4492-AAC6-D8D845567C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51088"/>
            <a:ext cx="8226425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227B5AEA-7474-4C50-BBE5-101614C46A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592513"/>
            <a:ext cx="8226425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852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1" r:id="rId1"/>
  </p:sldLayoutIdLst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28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28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28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28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0000"/>
          </a:solidFill>
          <a:latin typeface="+mn-lt"/>
          <a:ea typeface="+mn-ea"/>
          <a:cs typeface="+mn-cs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3" Type="http://schemas.openxmlformats.org/officeDocument/2006/relationships/image" Target="../media/image3.jpg"/>
<Relationship Id="rId2" Type="http://schemas.openxmlformats.org/officeDocument/2006/relationships/notesSlide" Target="../notesSlides/notesSlide1.xml"/>
<Relationship Id="rId1" Type="http://schemas.openxmlformats.org/officeDocument/2006/relationships/slideLayout" Target="../slideLayouts/slideLayout16.xml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3.xml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3.xml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3.xml"/>
</Relationships>

</file>

<file path=ppt/slides/_rels/slide13.xml.rels><?xml version="1.0" encoding="UTF-8" standalone="yes"?>

<Relationships  xmlns="http://schemas.openxmlformats.org/package/2006/relationships">
<Relationship Id="rId2" Type="http://schemas.openxmlformats.org/officeDocument/2006/relationships/notesSlide" Target="../notesSlides/notesSlide9.xml"/>
<Relationship Id="rId1" Type="http://schemas.openxmlformats.org/officeDocument/2006/relationships/slideLayout" Target="../slideLayouts/slideLayout14.xml"/>
<Relationship Id="rId3" Type="http://schemas.openxmlformats.org/officeDocument/2006/relationships/image" Target="../media/file448c3d396ee7.png"/>
</Relationships>

</file>

<file path=ppt/slides/_rels/slide14.xml.rels><?xml version="1.0" encoding="UTF-8" standalone="yes"?>

<Relationships  xmlns="http://schemas.openxmlformats.org/package/2006/relationships">
<Relationship Id="rId2" Type="http://schemas.openxmlformats.org/officeDocument/2006/relationships/notesSlide" Target="../notesSlides/notesSlide10.xml"/>
<Relationship Id="rId1" Type="http://schemas.openxmlformats.org/officeDocument/2006/relationships/slideLayout" Target="../slideLayouts/slideLayout13.xml"/>
</Relationships>

</file>

<file path=ppt/slides/_rels/slide15.xml.rels><?xml version="1.0" encoding="UTF-8" standalone="yes"?>

<Relationships  xmlns="http://schemas.openxmlformats.org/package/2006/relationships">
<Relationship Id="rId2" Type="http://schemas.openxmlformats.org/officeDocument/2006/relationships/notesSlide" Target="../notesSlides/notesSlide11.xml"/>
<Relationship Id="rId1" Type="http://schemas.openxmlformats.org/officeDocument/2006/relationships/slideLayout" Target="../slideLayouts/slideLayout14.xml"/>
<Relationship Id="rId3" Type="http://schemas.openxmlformats.org/officeDocument/2006/relationships/image" Target="../media/file448c32e33915.png"/>
</Relationships>

</file>

<file path=ppt/slides/_rels/slide16.xml.rels><?xml version="1.0" encoding="UTF-8" standalone="yes"?>

<Relationships  xmlns="http://schemas.openxmlformats.org/package/2006/relationships">
<Relationship Id="rId2" Type="http://schemas.openxmlformats.org/officeDocument/2006/relationships/notesSlide" Target="../notesSlides/notesSlide12.xml"/>
<Relationship Id="rId1" Type="http://schemas.openxmlformats.org/officeDocument/2006/relationships/slideLayout" Target="../slideLayouts/slideLayout13.xml"/>
</Relationships>

</file>

<file path=ppt/slides/_rels/slide1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3.xml"/>
</Relationships>

</file>

<file path=ppt/slides/_rels/slide1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3.xml"/>
</Relationships>

</file>

<file path=ppt/slides/_rels/slide1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3.xml"/>
</Relationships>

</file>

<file path=ppt/slides/_rels/slide2.xml.rels><?xml version="1.0" encoding="UTF-8" standalone="yes"?>

<Relationships  xmlns="http://schemas.openxmlformats.org/package/2006/relationships">
<Relationship Id="rId3" Type="http://schemas.openxmlformats.org/officeDocument/2006/relationships/image" Target="../media/image4.png"/>
<Relationship Id="rId2" Type="http://schemas.openxmlformats.org/officeDocument/2006/relationships/notesSlide" Target="../notesSlides/notesSlide2.xml"/>
<Relationship Id="rId1" Type="http://schemas.openxmlformats.org/officeDocument/2006/relationships/slideLayout" Target="../slideLayouts/slideLayout13.xml"/>
</Relationships>

</file>

<file path=ppt/slides/_rels/slide2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3.xml"/>
</Relationships>

</file>

<file path=ppt/slides/_rels/slide21.xml.rels><?xml version="1.0" encoding="UTF-8" standalone="yes"?>

<Relationships  xmlns="http://schemas.openxmlformats.org/package/2006/relationships">
<Relationship Id="rId2" Type="http://schemas.openxmlformats.org/officeDocument/2006/relationships/notesSlide" Target="../notesSlides/notesSlide13.xml"/>
<Relationship Id="rId1" Type="http://schemas.openxmlformats.org/officeDocument/2006/relationships/slideLayout" Target="../slideLayouts/slideLayout14.xml"/>
</Relationships>

</file>

<file path=ppt/slides/_rels/slide23.xml.rels><?xml version="1.0" encoding="UTF-8" standalone="yes"?>

<Relationships  xmlns="http://schemas.openxmlformats.org/package/2006/relationships">
<Relationship Id="rId2" Type="http://schemas.openxmlformats.org/officeDocument/2006/relationships/notesSlide" Target="../notesSlides/notesSlide15.xml"/>
<Relationship Id="rId1" Type="http://schemas.openxmlformats.org/officeDocument/2006/relationships/slideLayout" Target="../slideLayouts/slideLayout15.xml"/>
<Relationship Id="rId3" Type="http://schemas.openxmlformats.org/officeDocument/2006/relationships/image" Target="../media/file448c78a940ca.png"/>
<Relationship Id="rId4" Type="http://schemas.openxmlformats.org/officeDocument/2006/relationships/image" Target="../media/file448c133324c4.png"/>
</Relationships>

</file>

<file path=ppt/slides/_rels/slide24.xml.rels><?xml version="1.0" encoding="UTF-8" standalone="yes"?>

<Relationships  xmlns="http://schemas.openxmlformats.org/package/2006/relationships">
<Relationship Id="rId2" Type="http://schemas.openxmlformats.org/officeDocument/2006/relationships/notesSlide" Target="../notesSlides/notesSlide16.xml"/>
<Relationship Id="rId1" Type="http://schemas.openxmlformats.org/officeDocument/2006/relationships/slideLayout" Target="../slideLayouts/slideLayout13.xml"/>
</Relationships>

</file>

<file path=ppt/slides/_rels/slide25.xml.rels><?xml version="1.0" encoding="UTF-8" standalone="yes"?>

<Relationships  xmlns="http://schemas.openxmlformats.org/package/2006/relationships">
<Relationship Id="rId2" Type="http://schemas.openxmlformats.org/officeDocument/2006/relationships/notesSlide" Target="../notesSlides/notesSlide17.xml"/>
<Relationship Id="rId1" Type="http://schemas.openxmlformats.org/officeDocument/2006/relationships/slideLayout" Target="../slideLayouts/slideLayout13.xml"/>
</Relationships>

</file>

<file path=ppt/slides/_rels/slide2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3.xml"/>
</Relationships>

</file>

<file path=ppt/slides/_rels/slide3.xml.rels><?xml version="1.0" encoding="UTF-8" standalone="yes"?>

<Relationships  xmlns="http://schemas.openxmlformats.org/package/2006/relationships">
<Relationship Id="rId2" Type="http://schemas.openxmlformats.org/officeDocument/2006/relationships/notesSlide" Target="../notesSlides/notesSlide3.xml"/>
<Relationship Id="rId1" Type="http://schemas.openxmlformats.org/officeDocument/2006/relationships/slideLayout" Target="../slideLayouts/slideLayout13.xml"/>
</Relationships>

</file>

<file path=ppt/slides/_rels/slide30.xml.rels><?xml version="1.0" encoding="UTF-8" standalone="yes"?>

<Relationships  xmlns="http://schemas.openxmlformats.org/package/2006/relationships">
<Relationship Id="rId2" Type="http://schemas.openxmlformats.org/officeDocument/2006/relationships/notesSlide" Target="../notesSlides/notesSlide18.xml"/>
<Relationship Id="rId1" Type="http://schemas.openxmlformats.org/officeDocument/2006/relationships/slideLayout" Target="../slideLayouts/slideLayout13.xml"/>
<Relationship Id="rId3" Type="http://schemas.openxmlformats.org/officeDocument/2006/relationships/image" Target="../media/file448c64322d9b.png"/>
<Relationship Id="rId4" Type="http://schemas.openxmlformats.org/officeDocument/2006/relationships/image" Target="../media/file448c18ba1dc8.png"/>
</Relationships>

</file>

<file path=ppt/slides/_rels/slide31.xml.rels><?xml version="1.0" encoding="UTF-8" standalone="yes"?>

<Relationships  xmlns="http://schemas.openxmlformats.org/package/2006/relationships">
<Relationship Id="rId2" Type="http://schemas.openxmlformats.org/officeDocument/2006/relationships/notesSlide" Target="../notesSlides/notesSlide19.xml"/>
<Relationship Id="rId1" Type="http://schemas.openxmlformats.org/officeDocument/2006/relationships/slideLayout" Target="../slideLayouts/slideLayout13.xml"/>
</Relationships>

</file>

<file path=ppt/slides/_rels/slide32.xml.rels><?xml version="1.0" encoding="UTF-8" standalone="yes"?>

<Relationships  xmlns="http://schemas.openxmlformats.org/package/2006/relationships">
<Relationship Id="rId2" Type="http://schemas.openxmlformats.org/officeDocument/2006/relationships/notesSlide" Target="../notesSlides/notesSlide20.xml"/>
<Relationship Id="rId1" Type="http://schemas.openxmlformats.org/officeDocument/2006/relationships/slideLayout" Target="../slideLayouts/slideLayout13.xml"/>
</Relationships>

</file>

<file path=ppt/slides/_rels/slide33.xml.rels><?xml version="1.0" encoding="UTF-8" standalone="yes"?>

<Relationships  xmlns="http://schemas.openxmlformats.org/package/2006/relationships">
<Relationship Id="rId2" Type="http://schemas.openxmlformats.org/officeDocument/2006/relationships/notesSlide" Target="../notesSlides/notesSlide21.xml"/>
<Relationship Id="rId1" Type="http://schemas.openxmlformats.org/officeDocument/2006/relationships/slideLayout" Target="../slideLayouts/slideLayout13.xml"/>
<Relationship Id="rId3" Type="http://schemas.openxmlformats.org/officeDocument/2006/relationships/image" Target="../media/file448c2f126000.png"/>
<Relationship Id="rId4" Type="http://schemas.openxmlformats.org/officeDocument/2006/relationships/image" Target="../media/file448c100266f2.png"/>
</Relationships>

</file>

<file path=ppt/slides/_rels/slide34.xml.rels><?xml version="1.0" encoding="UTF-8" standalone="yes"?>

<Relationships  xmlns="http://schemas.openxmlformats.org/package/2006/relationships">
<Relationship Id="rId2" Type="http://schemas.openxmlformats.org/officeDocument/2006/relationships/notesSlide" Target="../notesSlides/notesSlide22.xml"/>
<Relationship Id="rId1" Type="http://schemas.openxmlformats.org/officeDocument/2006/relationships/slideLayout" Target="../slideLayouts/slideLayout13.xml"/>
</Relationships>

</file>

<file path=ppt/slides/_rels/slide35.xml.rels><?xml version="1.0" encoding="UTF-8" standalone="yes"?>

<Relationships  xmlns="http://schemas.openxmlformats.org/package/2006/relationships">
<Relationship Id="rId2" Type="http://schemas.openxmlformats.org/officeDocument/2006/relationships/notesSlide" Target="../notesSlides/notesSlide23.xml"/>
<Relationship Id="rId1" Type="http://schemas.openxmlformats.org/officeDocument/2006/relationships/slideLayout" Target="../slideLayouts/slideLayout13.xml"/>
</Relationships>

</file>

<file path=ppt/slides/_rels/slide3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3.xml"/>
</Relationships>

</file>

<file path=ppt/slides/_rels/slide3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3.xml"/>
</Relationships>

</file>

<file path=ppt/slides/_rels/slide3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3.xml"/>
</Relationships>

</file>

<file path=ppt/slides/_rels/slide4.xml.rels><?xml version="1.0" encoding="UTF-8" standalone="yes"?>

<Relationships  xmlns="http://schemas.openxmlformats.org/package/2006/relationships">
<Relationship Id="rId2" Type="http://schemas.openxmlformats.org/officeDocument/2006/relationships/notesSlide" Target="../notesSlides/notesSlide4.xml"/>
<Relationship Id="rId1" Type="http://schemas.openxmlformats.org/officeDocument/2006/relationships/slideLayout" Target="../slideLayouts/slideLayout14.xml"/>
<Relationship Id="rId3" Type="http://schemas.openxmlformats.org/officeDocument/2006/relationships/image" Target="../media/file448c1191494d.png"/>
</Relationships>

</file>

<file path=ppt/slides/_rels/slide40.xml.rels><?xml version="1.0" encoding="UTF-8" standalone="yes"?>

<Relationships  xmlns="http://schemas.openxmlformats.org/package/2006/relationships">
<Relationship Id="rId2" Type="http://schemas.openxmlformats.org/officeDocument/2006/relationships/notesSlide" Target="../notesSlides/notesSlide24.xml"/>
<Relationship Id="rId1" Type="http://schemas.openxmlformats.org/officeDocument/2006/relationships/slideLayout" Target="../slideLayouts/slideLayout13.xml"/>
</Relationships>

</file>

<file path=ppt/slides/_rels/slide5.xml.rels><?xml version="1.0" encoding="UTF-8" standalone="yes"?>

<Relationships  xmlns="http://schemas.openxmlformats.org/package/2006/relationships">
<Relationship Id="rId2" Type="http://schemas.openxmlformats.org/officeDocument/2006/relationships/notesSlide" Target="../notesSlides/notesSlide5.xml"/>
<Relationship Id="rId1" Type="http://schemas.openxmlformats.org/officeDocument/2006/relationships/slideLayout" Target="../slideLayouts/slideLayout13.xml"/>
</Relationships>

</file>

<file path=ppt/slides/_rels/slide7.xml.rels><?xml version="1.0" encoding="UTF-8" standalone="yes"?>

<Relationships  xmlns="http://schemas.openxmlformats.org/package/2006/relationships">
<Relationship Id="rId2" Type="http://schemas.openxmlformats.org/officeDocument/2006/relationships/notesSlide" Target="../notesSlides/notesSlide7.xml"/>
<Relationship Id="rId1" Type="http://schemas.openxmlformats.org/officeDocument/2006/relationships/slideLayout" Target="../slideLayouts/slideLayout14.xml"/>
<Relationship Id="rId3" Type="http://schemas.openxmlformats.org/officeDocument/2006/relationships/image" Target="../media/file448c30d05c86.png"/>
</Relationships>

</file>

<file path=ppt/slides/_rels/slide8.xml.rels><?xml version="1.0" encoding="UTF-8" standalone="yes"?>

<Relationships  xmlns="http://schemas.openxmlformats.org/package/2006/relationships">
<Relationship Id="rId2" Type="http://schemas.openxmlformats.org/officeDocument/2006/relationships/notesSlide" Target="../notesSlides/notesSlide8.xml"/>
<Relationship Id="rId1" Type="http://schemas.openxmlformats.org/officeDocument/2006/relationships/slideLayout" Target="../slideLayouts/slideLayout13.xml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3.xml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7EFBCA7-DEE9-4428-89C0-13FC4D586D9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60575"/>
            <a:ext cx="8228013" cy="1511300"/>
          </a:xfrm>
        </p:spPr>
        <p:txBody>
          <a:bodyPr/>
          <a:lstStyle/>
          <a:p>
            <a:pPr marL="311045" indent="-311045" algn="ctr" defTabSz="407526">
              <a:spcAft>
                <a:spcPts val="1293"/>
              </a:spcAft>
              <a:defRPr/>
            </a:pPr>
            <a:endParaRPr lang="pt-BR" altLang="pt-BR" sz="1200" b="1" dirty="0"/>
          </a:p>
          <a:p>
            <a:pPr marL="311045" indent="-311045" algn="ctr" defTabSz="407526">
              <a:spcAft>
                <a:spcPts val="1293"/>
              </a:spcAft>
              <a:defRPr/>
            </a:pPr>
            <a:r>
              <a:rPr lang="pt-BR" altLang="pt-BR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Índice de Preços ao Produtor</a:t>
            </a:r>
            <a:endParaRPr lang="pt-BR" altLang="pt-BR" sz="1905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11045" indent="-311045" algn="ctr" defTabSz="407526">
              <a:spcAft>
                <a:spcPts val="1293"/>
              </a:spcAft>
              <a:defRPr/>
            </a:pPr>
            <a:r>
              <a:rPr lang="pt-BR" alt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Indústrias Extrativas e de Transformação</a:t>
            </a:r>
            <a:r>
              <a:rPr lang="pt-BR" alt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pt-BR" alt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Imagem 3">
            <a:extLst>
              <a:ext uri="{FF2B5EF4-FFF2-40B4-BE49-F238E27FC236}">
                <a16:creationId xmlns:a16="http://schemas.microsoft.com/office/drawing/2014/main" id="{D6D89912-C26F-4E39-9047-3DA104708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0" y="420602"/>
            <a:ext cx="3365303" cy="11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tângulo 4">
            <a:extLst>
              <a:ext uri="{FF2B5EF4-FFF2-40B4-BE49-F238E27FC236}">
                <a16:creationId xmlns:a16="http://schemas.microsoft.com/office/drawing/2014/main" id="{7B1E88CE-261F-494F-9D40-FC33E7B06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5389563"/>
            <a:ext cx="609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r>
              <a:rPr lang="pt-BR" altLang="pt-BR" sz="1800" dirty="0">
                <a:latin typeface="Segoe UI" panose="020B0502040204020203" pitchFamily="34" charset="0"/>
                <a:cs typeface="Segoe UI" panose="020B0502040204020203" pitchFamily="34" charset="0"/>
              </a:rPr>
              <a:t>Diretoria de Pesquisas</a:t>
            </a:r>
          </a:p>
          <a:p>
            <a:r>
              <a:rPr lang="pt-BR" altLang="pt-BR" sz="1400" dirty="0">
                <a:latin typeface="Segoe UI" panose="020B0502040204020203" pitchFamily="34" charset="0"/>
                <a:cs typeface="Segoe UI" panose="020B0502040204020203" pitchFamily="34" charset="0"/>
              </a:rPr>
              <a:t>Coordenação de Estatísticas Conjunturais em Empresas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5" name=""/>
          <p:cNvSpPr>
            <a:spLocks noGrp="1"/>
          </p:cNvSpPr>
          <p:nvPr>
            <p:ph/>
          </p:nvPr>
        </p:nvSpPr>
        <p:spPr>
          <a:xfrm>
            <a:off x="2194560" y="2971800"/>
            <a:ext cx="4809744" cy="2743200"/>
          </a:xfrm>
        </p:spPr>
        <p:txBody>
          <a:bodyPr/>
          <a:lstStyle/>
          <a:p>
            <a:pPr algn="ctr" marL="0" marR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cap="none" sz="2000" i="1" b="1" u="none">
                <a:solidFill>
                  <a:srgbClr val="000000">
                    <a:alpha val="100000"/>
                  </a:srgbClr>
                </a:solidFill>
                <a:latin typeface="Segoe UI"/>
                <a:cs typeface="Segoe UI"/>
                <a:ea typeface="Segoe UI"/>
                <a:sym typeface="Segoe UI"/>
              </a:rPr>
              <a:t>Resultados de setembro de 2023</a:t>
            </a:r>
          </a:p>
          <a:p>
            <a:pPr algn="ctr" marL="0" marR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cap="none" sz="1600" i="0" b="0" u="none">
                <a:solidFill>
                  <a:srgbClr val="000000">
                    <a:alpha val="100000"/>
                  </a:srgbClr>
                </a:solidFill>
                <a:latin typeface="Segoue UI"/>
                <a:cs typeface="Segoue UI"/>
                <a:ea typeface="Segoue UI"/>
                <a:sym typeface="Segoue UI"/>
              </a:rPr>
              <a:t>26/10/2023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6">
            <a:extLst>
              <a:ext uri="{FF2B5EF4-FFF2-40B4-BE49-F238E27FC236}">
                <a16:creationId xmlns:a16="http://schemas.microsoft.com/office/drawing/2014/main" id="{686B2257-680F-4BAF-B46E-9FA4A358A288}"/>
              </a:ext>
            </a:extLst>
          </p:cNvPr>
          <p:cNvSpPr txBox="1"/>
          <p:nvPr/>
        </p:nvSpPr>
        <p:spPr>
          <a:xfrm>
            <a:off x="1587048" y="1052736"/>
            <a:ext cx="596990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1" kern="0" dirty="0">
                <a:latin typeface="Tahoma" pitchFamily="34" charset="0"/>
              </a:rPr>
              <a:t>Produtos</a:t>
            </a:r>
            <a:r>
              <a:rPr lang="pt-BR" kern="0" dirty="0">
                <a:latin typeface="Tahoma" pitchFamily="34" charset="0"/>
              </a:rPr>
              <a:t> com maior influência: </a:t>
            </a:r>
            <a:r>
              <a:rPr lang="pt-BR" sz="2800" b="1" kern="0" dirty="0">
                <a:latin typeface="Tahoma" pitchFamily="34" charset="0"/>
              </a:rPr>
              <a:t>Mensal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EB7194-1060-480A-B4CE-9819F7BB6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2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Grandes Categorias Econômicas</a:t>
            </a:r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4" name=""/>
          <p:cNvGraphicFramePr>
            <a:graphicFrameLocks noGrp="true"/>
          </p:cNvGraphicFramePr>
          <p:nvPr/>
        </p:nvGraphicFramePr>
        <p:xfrm rot="0"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270248"/>
                <a:gridCol w="457200"/>
                <a:gridCol w="1088136"/>
                <a:gridCol w="1408176"/>
                <a:gridCol w="429768"/>
              </a:tblGrid>
              <a:tr h="338328"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Produtos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Influência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Influência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Variação (%)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Produtos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Sinal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Valor (p.p.)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Variação (%)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Óleo diesel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1,72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1,81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Intermediários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Óleos brutos de petróleo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1,72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1,81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Intermediários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Querosenes de aviação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1,72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1,81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Intermediários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Açúcar cristal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1,72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1,81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Intermediários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Pasta química madeira, à soda/sulfato, exc. pasta dissolução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1,72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1,81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Intermediários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Açúcar VHP (very high polarization)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1,72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1,81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Intermediários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Lingotes, blocos, tarugos ou placas de aços ao carbono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1,72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1,81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Intermediários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Cimentos Portland, exceto brancos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1,72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1,81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Intermediários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Óleos combustíveis, exceto diesel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1,72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1,81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Intermediários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Naftas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1,72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1,81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Intermediários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Demais 214 produtos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1,81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Intermediários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6CE973C-0288-4157-9705-0B26C892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2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Grandes Categorias Econômicas</a:t>
            </a:r>
          </a:p>
        </p:txBody>
      </p:sp>
      <p:sp>
        <p:nvSpPr>
          <p:cNvPr id="3" name="CaixaDeTexto 4">
            <a:extLst>
              <a:ext uri="{FF2B5EF4-FFF2-40B4-BE49-F238E27FC236}">
                <a16:creationId xmlns:a16="http://schemas.microsoft.com/office/drawing/2014/main" id="{A6FDB0D1-A190-40C5-92C0-C3C60933CA94}"/>
              </a:ext>
            </a:extLst>
          </p:cNvPr>
          <p:cNvSpPr txBox="1"/>
          <p:nvPr/>
        </p:nvSpPr>
        <p:spPr>
          <a:xfrm>
            <a:off x="1587048" y="1052736"/>
            <a:ext cx="596990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1" kern="0" dirty="0">
                <a:latin typeface="Tahoma" pitchFamily="34" charset="0"/>
              </a:rPr>
              <a:t>Produtos</a:t>
            </a:r>
            <a:r>
              <a:rPr lang="pt-BR" kern="0" dirty="0">
                <a:latin typeface="Tahoma" pitchFamily="34" charset="0"/>
              </a:rPr>
              <a:t> com maior influência: </a:t>
            </a:r>
            <a:r>
              <a:rPr lang="pt-BR" sz="2800" b="1" kern="0" dirty="0">
                <a:latin typeface="Tahoma" pitchFamily="34" charset="0"/>
              </a:rPr>
              <a:t>Mensal</a:t>
            </a:r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4" name=""/>
          <p:cNvGraphicFramePr>
            <a:graphicFrameLocks noGrp="true"/>
          </p:cNvGraphicFramePr>
          <p:nvPr/>
        </p:nvGraphicFramePr>
        <p:xfrm rot="0"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270248"/>
                <a:gridCol w="457200"/>
                <a:gridCol w="1088136"/>
                <a:gridCol w="1408176"/>
                <a:gridCol w="429768"/>
              </a:tblGrid>
              <a:tr h="338328"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Produtos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Influência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Influência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Variação (%)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Produtos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Sinal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Valor (p.p.)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Variação (%)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Televisores (receptores de televisão)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Automóvel passageiro, a gasolina ou bicombustível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Aparelho de ar condicionado de parede/janela/transportável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Motocicletas com mais de 50cm3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Máquinas de lavar ou secar roupa para uso doméstico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Poltronas e sofás de madeira, exceto para escritório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Fogões de cozinha para uso doméstico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Fornos de microondas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Receptor-decodificador de sinais de vídeo codificados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Estantes e racks de madeira para uso residencial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Demais 12 produtos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-0,04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F5F5C26-4921-45C8-B827-DC124C52D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2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Grandes Categorias Econômicas</a:t>
            </a:r>
          </a:p>
        </p:txBody>
      </p:sp>
      <p:sp>
        <p:nvSpPr>
          <p:cNvPr id="3" name="CaixaDeTexto 3">
            <a:extLst>
              <a:ext uri="{FF2B5EF4-FFF2-40B4-BE49-F238E27FC236}">
                <a16:creationId xmlns:a16="http://schemas.microsoft.com/office/drawing/2014/main" id="{37F41D0C-3270-476C-BEC7-BF44176B36A1}"/>
              </a:ext>
            </a:extLst>
          </p:cNvPr>
          <p:cNvSpPr txBox="1"/>
          <p:nvPr/>
        </p:nvSpPr>
        <p:spPr>
          <a:xfrm>
            <a:off x="1587048" y="1052736"/>
            <a:ext cx="596990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1" kern="0" dirty="0">
                <a:latin typeface="Tahoma" pitchFamily="34" charset="0"/>
              </a:rPr>
              <a:t>Produtos</a:t>
            </a:r>
            <a:r>
              <a:rPr lang="pt-BR" kern="0" dirty="0">
                <a:latin typeface="Tahoma" pitchFamily="34" charset="0"/>
              </a:rPr>
              <a:t> com maior influência: </a:t>
            </a:r>
            <a:r>
              <a:rPr lang="pt-BR" sz="2800" b="1" kern="0" dirty="0">
                <a:latin typeface="Tahoma" pitchFamily="34" charset="0"/>
              </a:rPr>
              <a:t>Mensal</a:t>
            </a:r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4" name=""/>
          <p:cNvGraphicFramePr>
            <a:graphicFrameLocks noGrp="true"/>
          </p:cNvGraphicFramePr>
          <p:nvPr/>
        </p:nvGraphicFramePr>
        <p:xfrm rot="0"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270248"/>
                <a:gridCol w="457200"/>
                <a:gridCol w="1088136"/>
                <a:gridCol w="1408176"/>
                <a:gridCol w="429768"/>
              </a:tblGrid>
              <a:tr h="338328"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Produtos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Influência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Influência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Variação (%)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Produtos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Sinal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Valor (p.p.)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Variação (%)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Gasolina, exceto para aviação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0,27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0,26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Cervejas e chope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0,27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0,26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Carnes e miudezas de aves congeladas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0,27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0,26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Leite esterilizado / UHT / Longa Vida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0,27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0,26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Arroz semibranqueado ou branqueado, mesmo polido ou brunido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0,27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0,26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Carnes de bovinos congeladas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0,27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0,26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Margarina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0,27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0,26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Álcool etílico (anidro ou hidratado)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0,27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0,26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Biscoitos e bolachas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0,27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0,26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Telefones celulares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0,27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0,26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Demais 98 produtos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-0,01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0,26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527D301-DBF4-4610-ABCC-1651880B00A7}"/>
              </a:ext>
            </a:extLst>
          </p:cNvPr>
          <p:cNvSpPr txBox="1"/>
          <p:nvPr/>
        </p:nvSpPr>
        <p:spPr>
          <a:xfrm>
            <a:off x="2113474" y="1052736"/>
            <a:ext cx="540596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Variação </a:t>
            </a:r>
            <a:r>
              <a:rPr lang="pt-BR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Acumulada no ano</a:t>
            </a:r>
            <a:r>
              <a:rPr lang="pt-B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(%)</a:t>
            </a:r>
            <a:endParaRPr lang="pt-B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29C279-87D4-42D2-BFAE-E99DD1D24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2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Grandes Categorias Econômicas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3"/>
          <a:stretch>
            <a:fillRect/>
          </a:stretch>
        </p:blipFill>
        <p:spPr>
          <a:xfrm>
            <a:off x="749808" y="1828800"/>
            <a:ext cx="7653528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4A06F37-0CF4-4A4E-BEA1-B85A0BD1CE39}"/>
              </a:ext>
            </a:extLst>
          </p:cNvPr>
          <p:cNvSpPr txBox="1"/>
          <p:nvPr/>
        </p:nvSpPr>
        <p:spPr>
          <a:xfrm>
            <a:off x="1673323" y="1044575"/>
            <a:ext cx="579735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>
                <a:latin typeface="Tahoma" pitchFamily="34" charset="0"/>
              </a:rPr>
              <a:t>Influência </a:t>
            </a:r>
            <a:r>
              <a:rPr lang="pt-BR" sz="2800" b="1" dirty="0">
                <a:latin typeface="Tahoma" pitchFamily="34" charset="0"/>
              </a:rPr>
              <a:t>Acumulada no ano </a:t>
            </a:r>
            <a:r>
              <a:rPr lang="pt-BR" dirty="0">
                <a:latin typeface="Tahoma" pitchFamily="34" charset="0"/>
              </a:rPr>
              <a:t>(</a:t>
            </a:r>
            <a:r>
              <a:rPr lang="pt-BR" dirty="0" err="1">
                <a:latin typeface="Tahoma" pitchFamily="34" charset="0"/>
              </a:rPr>
              <a:t>p.p</a:t>
            </a:r>
            <a:r>
              <a:rPr lang="pt-BR" dirty="0">
                <a:latin typeface="Tahoma" pitchFamily="34" charset="0"/>
              </a:rPr>
              <a:t>.)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773DEF-04D8-41B4-A78E-CE5A95062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2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Grandes Categorias Econômicas</a:t>
            </a:r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4" name=""/>
          <p:cNvGraphicFramePr>
            <a:graphicFrameLocks noGrp="true"/>
          </p:cNvGraphicFramePr>
          <p:nvPr/>
        </p:nvGraphicFramePr>
        <p:xfrm rot="0"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988052"/>
                <a:gridCol w="1332281"/>
                <a:gridCol w="1332281"/>
              </a:tblGrid>
              <a:tr h="429768"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Grandes Categorias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SET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SET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</a:tr>
              <a:tr h="429768"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Grandes Categorias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2022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2023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</a:tr>
              <a:tr h="589788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Bens de Capital (BK)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0,65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-0,10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589788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Bens Intermediários (BI)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3,34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-4,50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589788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Bens de Consumo (BC)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1,96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-0,84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589788">
                <a:tc>
                  <a:txBody>
                    <a:bodyPr/>
                    <a:lstStyle/>
                    <a:p>
                      <a:pPr algn="l" marL="3810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i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Bens de Cons. Duráveis (BCD)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i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0,37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i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0,11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589788">
                <a:tc>
                  <a:txBody>
                    <a:bodyPr/>
                    <a:lstStyle/>
                    <a:p>
                      <a:pPr algn="l" marL="3810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i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Bens de Cons. Não Duráveis (BCND)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i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1,59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i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-0,95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589788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5,95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-5,43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809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7AC378F-02A1-44A5-85DA-07B7A3DD7EA6}"/>
              </a:ext>
            </a:extLst>
          </p:cNvPr>
          <p:cNvSpPr txBox="1"/>
          <p:nvPr/>
        </p:nvSpPr>
        <p:spPr>
          <a:xfrm>
            <a:off x="876917" y="1052736"/>
            <a:ext cx="739016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kern="0" dirty="0">
                <a:latin typeface="Tahoma" pitchFamily="34" charset="0"/>
              </a:rPr>
              <a:t>Variação acumulada nos </a:t>
            </a:r>
            <a:r>
              <a:rPr lang="pt-BR" sz="2800" b="1" kern="0" dirty="0">
                <a:latin typeface="Tahoma" pitchFamily="34" charset="0"/>
              </a:rPr>
              <a:t>Últimos 12 Meses </a:t>
            </a:r>
            <a:r>
              <a:rPr lang="pt-BR" kern="0" dirty="0">
                <a:latin typeface="Tahoma" pitchFamily="34" charset="0"/>
              </a:rPr>
              <a:t>(%)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AEE2CA-E288-4C47-8829-52B13EB26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2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Grandes Categorias Econômicas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3"/>
          <a:stretch>
            <a:fillRect/>
          </a:stretch>
        </p:blipFill>
        <p:spPr>
          <a:xfrm>
            <a:off x="749808" y="1828800"/>
            <a:ext cx="7653528" cy="43891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4A06F37-0CF4-4A4E-BEA1-B85A0BD1CE39}"/>
              </a:ext>
            </a:extLst>
          </p:cNvPr>
          <p:cNvSpPr txBox="1"/>
          <p:nvPr/>
        </p:nvSpPr>
        <p:spPr>
          <a:xfrm>
            <a:off x="1243653" y="1052736"/>
            <a:ext cx="665669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200" dirty="0">
                <a:latin typeface="Tahoma" pitchFamily="34" charset="0"/>
              </a:rPr>
              <a:t>Influência </a:t>
            </a:r>
            <a:r>
              <a:rPr lang="pt-BR" b="1" dirty="0" err="1">
                <a:latin typeface="Tahoma" pitchFamily="34" charset="0"/>
              </a:rPr>
              <a:t>Acum</a:t>
            </a:r>
            <a:r>
              <a:rPr lang="pt-BR" b="1" dirty="0">
                <a:latin typeface="Tahoma" pitchFamily="34" charset="0"/>
              </a:rPr>
              <a:t>. nos Últimos 12 Meses </a:t>
            </a:r>
            <a:r>
              <a:rPr lang="pt-BR" sz="2200" dirty="0">
                <a:latin typeface="Tahoma" pitchFamily="34" charset="0"/>
              </a:rPr>
              <a:t>(</a:t>
            </a:r>
            <a:r>
              <a:rPr lang="pt-BR" sz="2200" dirty="0" err="1">
                <a:latin typeface="Tahoma" pitchFamily="34" charset="0"/>
              </a:rPr>
              <a:t>p.p</a:t>
            </a:r>
            <a:r>
              <a:rPr lang="pt-BR" sz="2200" dirty="0">
                <a:latin typeface="Tahoma" pitchFamily="34" charset="0"/>
              </a:rPr>
              <a:t>.)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E619B8-88C1-4676-A53D-212F26211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2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Grandes Categorias Econômicas</a:t>
            </a:r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4" name=""/>
          <p:cNvGraphicFramePr>
            <a:graphicFrameLocks noGrp="true"/>
          </p:cNvGraphicFramePr>
          <p:nvPr/>
        </p:nvGraphicFramePr>
        <p:xfrm rot="0"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988052"/>
                <a:gridCol w="1332281"/>
                <a:gridCol w="1332281"/>
              </a:tblGrid>
              <a:tr h="429768"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Grandes Categorias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AGO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SET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</a:tr>
              <a:tr h="429768"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Grandes Categorias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AGO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SET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</a:tr>
              <a:tr h="589788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Bens de Capital (BK)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589788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Bens Intermediários (BI)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-9,17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-7,02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589788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Bens de Consumo (BC)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-1,57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-0,97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589788">
                <a:tc>
                  <a:txBody>
                    <a:bodyPr/>
                    <a:lstStyle/>
                    <a:p>
                      <a:pPr algn="l" marL="3810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i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Bens de Cons. Duráveis (BCD)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i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0,14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i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0,13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589788">
                <a:tc>
                  <a:txBody>
                    <a:bodyPr/>
                    <a:lstStyle/>
                    <a:p>
                      <a:pPr algn="l" marL="3810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i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Bens de Cons. Não Duráveis (BCND)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i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-1,72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i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-1,10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589788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-10,65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-7,92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655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">
            <a:extLst>
              <a:ext uri="{FF2B5EF4-FFF2-40B4-BE49-F238E27FC236}">
                <a16:creationId xmlns:a16="http://schemas.microsoft.com/office/drawing/2014/main" id="{28261A2C-0DB0-48E8-A9CC-64EC40ACC559}"/>
              </a:ext>
            </a:extLst>
          </p:cNvPr>
          <p:cNvSpPr txBox="1"/>
          <p:nvPr/>
        </p:nvSpPr>
        <p:spPr>
          <a:xfrm>
            <a:off x="476250" y="1052736"/>
            <a:ext cx="8191500" cy="4462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100" b="1" kern="0" dirty="0">
                <a:latin typeface="Tahoma" pitchFamily="34" charset="0"/>
              </a:rPr>
              <a:t>Produtos</a:t>
            </a:r>
            <a:r>
              <a:rPr lang="pt-BR" sz="2100" kern="0" dirty="0">
                <a:latin typeface="Tahoma" pitchFamily="34" charset="0"/>
              </a:rPr>
              <a:t> com maior influência: </a:t>
            </a:r>
            <a:r>
              <a:rPr lang="pt-BR" sz="2300" b="1" kern="0" dirty="0" err="1">
                <a:latin typeface="Tahoma" pitchFamily="34" charset="0"/>
              </a:rPr>
              <a:t>Acum</a:t>
            </a:r>
            <a:r>
              <a:rPr lang="pt-BR" sz="2300" b="1" kern="0" dirty="0">
                <a:latin typeface="Tahoma" pitchFamily="34" charset="0"/>
              </a:rPr>
              <a:t>. Últimos 12 Meses</a:t>
            </a:r>
            <a:endParaRPr lang="pt-BR" sz="23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AD72F6-6E6D-4DB9-AF50-18F1B34E2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2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Grandes Categorias Econômicas</a:t>
            </a:r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4" name=""/>
          <p:cNvGraphicFramePr>
            <a:graphicFrameLocks noGrp="true"/>
          </p:cNvGraphicFramePr>
          <p:nvPr/>
        </p:nvGraphicFramePr>
        <p:xfrm rot="0"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270248"/>
                <a:gridCol w="457200"/>
                <a:gridCol w="1088136"/>
                <a:gridCol w="1408176"/>
                <a:gridCol w="429768"/>
              </a:tblGrid>
              <a:tr h="338328"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Produtos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Influência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Influência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Variação (%)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Produtos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Sinal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Valor (p.p.)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Variação (%)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Computadores pessoais portáteis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0,28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Capital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Caminhão-trator, para reboques e semirreboques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0,28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Capital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Aviões de peso superior a 2.000 kg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0,28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Capital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Silos metálicos para cereais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0,28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Capital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Caminhão diesel com capacidade superior a 5t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0,28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Capital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Máquinas para colheita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0,28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Capital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Máquinas para fabricação e acabamento papel/papel-cartão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0,28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Capital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Bombas para líquidos, combustíveis e lubrificantes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0,28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Capital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Motoniveladores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0,28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Capital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Aparelhos elevadores ou transportadores para mercadorias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0,28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Capital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Demais 52 produtos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0,72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Capital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5D60778-0EE3-4612-842C-D54C4D7AB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2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Grandes Categorias Econômicas</a:t>
            </a:r>
          </a:p>
        </p:txBody>
      </p:sp>
      <p:sp>
        <p:nvSpPr>
          <p:cNvPr id="3" name="CaixaDeTexto 3">
            <a:extLst>
              <a:ext uri="{FF2B5EF4-FFF2-40B4-BE49-F238E27FC236}">
                <a16:creationId xmlns:a16="http://schemas.microsoft.com/office/drawing/2014/main" id="{442E1719-5F90-429C-BCE0-93754FCD85D1}"/>
              </a:ext>
            </a:extLst>
          </p:cNvPr>
          <p:cNvSpPr txBox="1"/>
          <p:nvPr/>
        </p:nvSpPr>
        <p:spPr>
          <a:xfrm>
            <a:off x="476250" y="1052736"/>
            <a:ext cx="8191500" cy="4462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100" b="1" kern="0" dirty="0">
                <a:latin typeface="Tahoma" pitchFamily="34" charset="0"/>
              </a:rPr>
              <a:t>Produtos</a:t>
            </a:r>
            <a:r>
              <a:rPr lang="pt-BR" sz="2100" kern="0" dirty="0">
                <a:latin typeface="Tahoma" pitchFamily="34" charset="0"/>
              </a:rPr>
              <a:t> com maior influência: </a:t>
            </a:r>
            <a:r>
              <a:rPr lang="pt-BR" sz="2300" b="1" kern="0" dirty="0" err="1">
                <a:latin typeface="Tahoma" pitchFamily="34" charset="0"/>
              </a:rPr>
              <a:t>Acum</a:t>
            </a:r>
            <a:r>
              <a:rPr lang="pt-BR" sz="2300" b="1" kern="0" dirty="0">
                <a:latin typeface="Tahoma" pitchFamily="34" charset="0"/>
              </a:rPr>
              <a:t>. Últimos 12 Meses</a:t>
            </a:r>
            <a:endParaRPr lang="pt-BR" sz="2300" dirty="0"/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4" name=""/>
          <p:cNvGraphicFramePr>
            <a:graphicFrameLocks noGrp="true"/>
          </p:cNvGraphicFramePr>
          <p:nvPr/>
        </p:nvGraphicFramePr>
        <p:xfrm rot="0"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270248"/>
                <a:gridCol w="457200"/>
                <a:gridCol w="1088136"/>
                <a:gridCol w="1408176"/>
                <a:gridCol w="429768"/>
              </a:tblGrid>
              <a:tr h="338328"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Produtos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Influência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Influência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Variação (%)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Produtos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Sinal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Valor (p.p.)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Variação (%)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Óleo diesel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-6,67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-12,00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Intermediários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Adubos ou fertilizantes à base de NPK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-6,67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-12,00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Intermediários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Pasta química madeira, à soda/sulfato, exc. pasta dissolução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-6,67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-12,00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Intermediários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Açúcar VHP (very high polarization)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-6,67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-12,00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Intermediários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Óleo de soja em bruto, mesmo degomado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-6,67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-12,00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Intermediários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Resíduos da extração de soja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-6,67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-12,00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Intermediários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Herbicidas para uso na agricultura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-6,67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-12,00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Intermediários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Adubos ou fertilizantes minerais ou químicos, fosfatados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-6,67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-12,00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Intermediários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Gás natural, liquefeito ou no estado gasoso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-6,67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-12,00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Intermediários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Açúcar cristal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-6,67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-12,00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Intermediários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Demais 214 produtos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-5,33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-12,00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Intermediários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C793AB6-CC72-4762-B24A-CE64D899A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2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Grandes Categorias Econômicas</a:t>
            </a:r>
          </a:p>
        </p:txBody>
      </p:sp>
      <p:sp>
        <p:nvSpPr>
          <p:cNvPr id="3" name="CaixaDeTexto 4">
            <a:extLst>
              <a:ext uri="{FF2B5EF4-FFF2-40B4-BE49-F238E27FC236}">
                <a16:creationId xmlns:a16="http://schemas.microsoft.com/office/drawing/2014/main" id="{31747314-1FA2-42A3-B466-3B1A6B9EB4B0}"/>
              </a:ext>
            </a:extLst>
          </p:cNvPr>
          <p:cNvSpPr txBox="1"/>
          <p:nvPr/>
        </p:nvSpPr>
        <p:spPr>
          <a:xfrm>
            <a:off x="476250" y="1052736"/>
            <a:ext cx="8191500" cy="4462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100" b="1" kern="0" dirty="0">
                <a:latin typeface="Tahoma" pitchFamily="34" charset="0"/>
              </a:rPr>
              <a:t>Produtos</a:t>
            </a:r>
            <a:r>
              <a:rPr lang="pt-BR" sz="2100" kern="0" dirty="0">
                <a:latin typeface="Tahoma" pitchFamily="34" charset="0"/>
              </a:rPr>
              <a:t> com maior influência: </a:t>
            </a:r>
            <a:r>
              <a:rPr lang="pt-BR" sz="2300" b="1" kern="0" dirty="0" err="1">
                <a:latin typeface="Tahoma" pitchFamily="34" charset="0"/>
              </a:rPr>
              <a:t>Acum</a:t>
            </a:r>
            <a:r>
              <a:rPr lang="pt-BR" sz="2300" b="1" kern="0" dirty="0">
                <a:latin typeface="Tahoma" pitchFamily="34" charset="0"/>
              </a:rPr>
              <a:t>. Últimos 12 Meses</a:t>
            </a:r>
            <a:endParaRPr lang="pt-BR" sz="2300" dirty="0"/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4" name=""/>
          <p:cNvGraphicFramePr>
            <a:graphicFrameLocks noGrp="true"/>
          </p:cNvGraphicFramePr>
          <p:nvPr/>
        </p:nvGraphicFramePr>
        <p:xfrm rot="0"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270248"/>
                <a:gridCol w="457200"/>
                <a:gridCol w="1088136"/>
                <a:gridCol w="1408176"/>
                <a:gridCol w="429768"/>
              </a:tblGrid>
              <a:tr h="338328"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Produtos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Influência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Influência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Variação (%)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Produtos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Sinal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Valor (p.p.)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Variação (%)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Automóvel passageiro, a gasolina ou bicombustível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2,55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2,32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Motocicletas com mais de 50cm3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2,55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2,32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Televisores (receptores de televisão)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2,55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2,32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Móveis de madeira embutidos ou modulados para cozinhas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2,55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2,32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Máquinas de lavar ou secar roupa para uso doméstico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2,55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2,32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Armários metálicos de uso residencial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2,55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2,32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Aparelho de ar condicionado de parede/janela/transportável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2,55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2,32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Eletro-portáteis domésticos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2,55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2,32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Armário madeira embutido/modulado residencial, exc. cozinha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2,55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2,32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Armário madeira, residencial, exc. cozinha/embutido/modulado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2,55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2,32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Demais 12 produtos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-0,23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2,32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04E62514-241E-484C-A8C6-B3676E55C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43063"/>
            <a:ext cx="33210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>
            <a:extLst>
              <a:ext uri="{FF2B5EF4-FFF2-40B4-BE49-F238E27FC236}">
                <a16:creationId xmlns:a16="http://schemas.microsoft.com/office/drawing/2014/main" id="{214085E6-0AEC-4393-8312-829685367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989138"/>
            <a:ext cx="4857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US" altLang="en-US" sz="2800" b="1">
                <a:solidFill>
                  <a:srgbClr val="2D2DB9"/>
                </a:solidFill>
                <a:latin typeface="Arial Narrow" panose="020B0606020202030204" pitchFamily="34" charset="0"/>
                <a:ea typeface="Arial Unicode MS" pitchFamily="34" charset="-128"/>
              </a:rPr>
              <a:t>Índice de Preços ao Produtor</a:t>
            </a:r>
            <a:endParaRPr lang="en-US" altLang="en-US" sz="2800" b="1">
              <a:solidFill>
                <a:schemeClr val="accent1"/>
              </a:solidFill>
              <a:latin typeface="Arial Narrow" panose="020B0606020202030204" pitchFamily="34" charset="0"/>
              <a:ea typeface="Arial Unicode MS" pitchFamily="34" charset="-128"/>
            </a:endParaRPr>
          </a:p>
          <a:p>
            <a:pPr algn="ctr"/>
            <a:r>
              <a:rPr lang="en-US" altLang="en-US" sz="2600" b="1">
                <a:solidFill>
                  <a:schemeClr val="accent1"/>
                </a:solidFill>
                <a:latin typeface="Arial Narrow" panose="020B0606020202030204" pitchFamily="34" charset="0"/>
                <a:ea typeface="Arial Unicode MS" pitchFamily="34" charset="-128"/>
              </a:rPr>
              <a:t>Indústrias Extrativas e de Transformação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4" name=""/>
          <p:cNvSpPr>
            <a:spLocks noGrp="1"/>
          </p:cNvSpPr>
          <p:nvPr>
            <p:ph/>
          </p:nvPr>
        </p:nvSpPr>
        <p:spPr>
          <a:xfrm>
            <a:off x="4343400" y="3959352"/>
            <a:ext cx="4105656" cy="2743200"/>
          </a:xfrm>
        </p:spPr>
        <p:txBody>
          <a:bodyPr/>
          <a:lstStyle/>
          <a:p>
            <a:pPr algn="ctr" marL="0" marR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cap="none" sz="3800" i="0" b="1" u="none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ea typeface="Tahoma"/>
                <a:sym typeface="Tahoma"/>
              </a:rPr>
              <a:t>Resultados</a:t>
            </a:r>
          </a:p>
          <a:p>
            <a:pPr algn="ctr" marL="0" marR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cap="none" sz="3800" i="0" b="1" u="none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ea typeface="Tahoma"/>
                <a:sym typeface="Tahoma"/>
              </a:rPr>
              <a:t>Setembro de 2023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CB7208A-B58E-4504-92C2-76CEDBDF1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2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Grandes Categorias Econômicas</a:t>
            </a:r>
          </a:p>
        </p:txBody>
      </p:sp>
      <p:sp>
        <p:nvSpPr>
          <p:cNvPr id="3" name="CaixaDeTexto 4">
            <a:extLst>
              <a:ext uri="{FF2B5EF4-FFF2-40B4-BE49-F238E27FC236}">
                <a16:creationId xmlns:a16="http://schemas.microsoft.com/office/drawing/2014/main" id="{436EA006-0A92-488C-B389-8839C9F8CAA9}"/>
              </a:ext>
            </a:extLst>
          </p:cNvPr>
          <p:cNvSpPr txBox="1"/>
          <p:nvPr/>
        </p:nvSpPr>
        <p:spPr>
          <a:xfrm>
            <a:off x="476250" y="1052736"/>
            <a:ext cx="8191500" cy="4462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100" b="1" kern="0" dirty="0">
                <a:latin typeface="Tahoma" pitchFamily="34" charset="0"/>
              </a:rPr>
              <a:t>Produtos</a:t>
            </a:r>
            <a:r>
              <a:rPr lang="pt-BR" sz="2100" kern="0" dirty="0">
                <a:latin typeface="Tahoma" pitchFamily="34" charset="0"/>
              </a:rPr>
              <a:t> com maior influência: </a:t>
            </a:r>
            <a:r>
              <a:rPr lang="pt-BR" sz="2300" b="1" kern="0" dirty="0" err="1">
                <a:latin typeface="Tahoma" pitchFamily="34" charset="0"/>
              </a:rPr>
              <a:t>Acum</a:t>
            </a:r>
            <a:r>
              <a:rPr lang="pt-BR" sz="2300" b="1" kern="0" dirty="0">
                <a:latin typeface="Tahoma" pitchFamily="34" charset="0"/>
              </a:rPr>
              <a:t>. Últimos 12 Meses</a:t>
            </a:r>
            <a:endParaRPr lang="pt-BR" sz="2300" dirty="0"/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4" name=""/>
          <p:cNvGraphicFramePr>
            <a:graphicFrameLocks noGrp="true"/>
          </p:cNvGraphicFramePr>
          <p:nvPr/>
        </p:nvGraphicFramePr>
        <p:xfrm rot="0"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270248"/>
                <a:gridCol w="457200"/>
                <a:gridCol w="1088136"/>
                <a:gridCol w="1408176"/>
                <a:gridCol w="429768"/>
              </a:tblGrid>
              <a:tr h="338328"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Produtos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Influência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Influência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Variação (%)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Produtos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Sinal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Valor (p.p.)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Variação (%)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Carnes de bovinos frescas ou refrigeradas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-3,82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-3,83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Gasolina, exceto para aviação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-3,82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-3,83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Carnes e miudezas de aves congeladas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-3,82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-3,83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Carnes de bovinos congeladas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-3,82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-3,83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Arroz semibranqueado ou branqueado, mesmo polido ou brunido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-3,82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-3,83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Leite esterilizado / UHT / Longa Vida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-3,82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-3,83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Margarina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-3,82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-3,83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Sucos concentrados de laranja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-3,82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-3,83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Óleo de soja refinado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-3,82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-3,83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Bombons e chocolates com cacau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-3,82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-3,83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Demais 98 produtos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-0,01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-3,83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A8E14E7-B7BF-4745-97CD-549EF8877220}"/>
              </a:ext>
            </a:extLst>
          </p:cNvPr>
          <p:cNvSpPr txBox="1"/>
          <p:nvPr/>
        </p:nvSpPr>
        <p:spPr>
          <a:xfrm>
            <a:off x="2664627" y="1044575"/>
            <a:ext cx="43973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kern="0" dirty="0">
                <a:latin typeface="Tahoma" pitchFamily="34" charset="0"/>
                <a:cs typeface="Arial" charset="0"/>
              </a:rPr>
              <a:t>Peso no cálculo do índice</a:t>
            </a:r>
            <a:r>
              <a:rPr lang="pt-BR" kern="0" baseline="30000" dirty="0">
                <a:latin typeface="Tahoma" pitchFamily="34" charset="0"/>
                <a:cs typeface="Arial" charset="0"/>
              </a:rPr>
              <a:t>*</a:t>
            </a:r>
            <a:r>
              <a:rPr lang="pt-BR" kern="0" dirty="0">
                <a:latin typeface="Tahoma" pitchFamily="34" charset="0"/>
                <a:cs typeface="Arial" charset="0"/>
              </a:rPr>
              <a:t> (%)</a:t>
            </a:r>
            <a:endParaRPr lang="pt-BR" kern="0" dirty="0">
              <a:latin typeface="Tahoma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9E7D3B-2244-4601-A17E-3E6D6A4DC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4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Atividades Industriais</a:t>
            </a:r>
          </a:p>
        </p:txBody>
      </p:sp>
      <p:sp>
        <p:nvSpPr>
          <p:cNvPr id="4" name="CaixaDeTexto 10">
            <a:extLst>
              <a:ext uri="{FF2B5EF4-FFF2-40B4-BE49-F238E27FC236}">
                <a16:creationId xmlns:a16="http://schemas.microsoft.com/office/drawing/2014/main" id="{AAD2207C-1D42-4B88-B79F-FC32D1F51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816" y="6423139"/>
            <a:ext cx="31806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9pPr>
          </a:lstStyle>
          <a:p>
            <a:r>
              <a:rPr lang="pt-BR" altLang="pt-BR" sz="1000" dirty="0">
                <a:latin typeface="+mj-lt"/>
              </a:rPr>
              <a:t>*Peso amostral atualizado pelo deslocamento do IBF</a:t>
            </a:r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988052"/>
                <a:gridCol w="1332281"/>
                <a:gridCol w="1332281"/>
              </a:tblGrid>
              <a:tr h="343814"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Atividades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AGO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SET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</a:tr>
              <a:tr h="343814"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Atividades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AGO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SET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</a:tr>
              <a:tr h="47183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6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10 - Alimentos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24,25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24,09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47183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6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19 - Refino de petróleo e biocombustíveis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10,26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10,98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47183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6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20C - Outros produtos químicos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7,73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7,76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47183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6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29 - Veículos automotores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7,81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7,75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47183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6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24 - Metalurgia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6,10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5,97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47183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6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B - Indústrias extrativas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4,88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5,02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47183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6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Demais setores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38,97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38,43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471830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6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100,00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100,00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573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D52906E-8745-42EB-9C60-87544574FF73}"/>
              </a:ext>
            </a:extLst>
          </p:cNvPr>
          <p:cNvSpPr txBox="1"/>
          <p:nvPr/>
        </p:nvSpPr>
        <p:spPr>
          <a:xfrm>
            <a:off x="3070225" y="1044575"/>
            <a:ext cx="333328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Variação </a:t>
            </a:r>
            <a:r>
              <a:rPr lang="pt-BR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Mensal</a:t>
            </a: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 (%)</a:t>
            </a:r>
            <a:endParaRPr lang="pt-B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803BE9-1222-4A79-B7D5-D34FBF727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4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Atividades Industriais</a:t>
            </a:r>
          </a:p>
        </p:txBody>
      </p:sp>
      <p:grpSp>
        <p:nvGrpSpPr>
          <p:cNvPr id="4" name="Agrupar 6">
            <a:extLst>
              <a:ext uri="{FF2B5EF4-FFF2-40B4-BE49-F238E27FC236}">
                <a16:creationId xmlns:a16="http://schemas.microsoft.com/office/drawing/2014/main" id="{17F85053-224B-4380-B9AA-BB17DCF42247}"/>
              </a:ext>
            </a:extLst>
          </p:cNvPr>
          <p:cNvGrpSpPr/>
          <p:nvPr/>
        </p:nvGrpSpPr>
        <p:grpSpPr>
          <a:xfrm>
            <a:off x="5436096" y="6423139"/>
            <a:ext cx="2627490" cy="246221"/>
            <a:chOff x="5436096" y="6423139"/>
            <a:chExt cx="2627490" cy="246221"/>
          </a:xfrm>
        </p:grpSpPr>
        <p:sp>
          <p:nvSpPr>
            <p:cNvPr id="5" name="CaixaDeTexto 10">
              <a:extLst>
                <a:ext uri="{FF2B5EF4-FFF2-40B4-BE49-F238E27FC236}">
                  <a16:creationId xmlns:a16="http://schemas.microsoft.com/office/drawing/2014/main" id="{38BFCE94-34E4-40EB-B8B3-D5A2C714C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1816" y="6423139"/>
              <a:ext cx="24817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9pPr>
            </a:lstStyle>
            <a:p>
              <a:r>
                <a:rPr lang="pt-BR" altLang="pt-BR" sz="1000" dirty="0">
                  <a:latin typeface="+mj-lt"/>
                </a:rPr>
                <a:t>Atividades com maior peso atual no mês</a:t>
              </a:r>
            </a:p>
          </p:txBody>
        </p:sp>
        <p:sp>
          <p:nvSpPr>
            <p:cNvPr id="6" name="Retângulo 12">
              <a:extLst>
                <a:ext uri="{FF2B5EF4-FFF2-40B4-BE49-F238E27FC236}">
                  <a16:creationId xmlns:a16="http://schemas.microsoft.com/office/drawing/2014/main" id="{897871EA-16AD-43CF-A837-3533D984E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6495179"/>
              <a:ext cx="180000" cy="108000"/>
            </a:xfrm>
            <a:prstGeom prst="rect">
              <a:avLst/>
            </a:prstGeom>
            <a:pattFill prst="dkUpDiag">
              <a:fgClr>
                <a:srgbClr val="00B0F0"/>
              </a:fgClr>
              <a:bgClr>
                <a:schemeClr val="bg1"/>
              </a:bgClr>
            </a:pattFill>
            <a:ln w="9525" algn="ctr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</p:grpSp>
      <p:pic xmlns:a="http://schemas.openxmlformats.org/drawingml/2006/main" xmlns:r="http://schemas.openxmlformats.org/officeDocument/2006/relationships" xmlns:p="http://schemas.openxmlformats.org/presentationml/2006/main">
        <p:nvPicPr>
          <p:cNvPr id="7" name="" descr=""/>
          <p:cNvPicPr>
            <a:picLocks noGrp="1"/>
          </p:cNvPicPr>
          <p:nvPr>
            <p:ph/>
          </p:nvPr>
        </p:nvPicPr>
        <p:blipFill>
          <a:blip cstate="print" r:embed="rId3"/>
          <a:stretch>
            <a:fillRect/>
          </a:stretch>
        </p:blipFill>
        <p:spPr>
          <a:xfrm>
            <a:off x="4622292" y="1828800"/>
            <a:ext cx="3826764" cy="4389120"/>
          </a:xfrm>
          <a:prstGeom prst="rect">
            <a:avLst/>
          </a:prstGeom>
        </p:spPr>
      </p:pic>
      <p:pic xmlns:a="http://schemas.openxmlformats.org/drawingml/2006/main" xmlns:r="http://schemas.openxmlformats.org/officeDocument/2006/relationships" xmlns:p="http://schemas.openxmlformats.org/presentationml/2006/main">
        <p:nvPicPr>
          <p:cNvPr id="8" name="" descr=""/>
          <p:cNvPicPr>
            <a:picLocks noGrp="1"/>
          </p:cNvPicPr>
          <p:nvPr>
            <p:ph/>
          </p:nvPr>
        </p:nvPicPr>
        <p:blipFill>
          <a:blip cstate="print" r:embed="rId4"/>
          <a:stretch>
            <a:fillRect/>
          </a:stretch>
        </p:blipFill>
        <p:spPr>
          <a:xfrm>
            <a:off x="749808" y="1828800"/>
            <a:ext cx="3826764" cy="438912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4A06F37-0CF4-4A4E-BEA1-B85A0BD1CE39}"/>
              </a:ext>
            </a:extLst>
          </p:cNvPr>
          <p:cNvSpPr txBox="1"/>
          <p:nvPr/>
        </p:nvSpPr>
        <p:spPr>
          <a:xfrm>
            <a:off x="1960420" y="1044575"/>
            <a:ext cx="522316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>
                <a:latin typeface="Tahoma" pitchFamily="34" charset="0"/>
              </a:rPr>
              <a:t>Maiores Influências: </a:t>
            </a:r>
            <a:r>
              <a:rPr lang="pt-BR" sz="2800" b="1" dirty="0">
                <a:latin typeface="Tahoma" pitchFamily="34" charset="0"/>
              </a:rPr>
              <a:t>Mensal</a:t>
            </a:r>
            <a:r>
              <a:rPr lang="pt-BR" b="1" dirty="0">
                <a:latin typeface="Tahoma" pitchFamily="34" charset="0"/>
              </a:rPr>
              <a:t> </a:t>
            </a:r>
            <a:r>
              <a:rPr lang="pt-BR" dirty="0">
                <a:latin typeface="Tahoma" pitchFamily="34" charset="0"/>
              </a:rPr>
              <a:t>(</a:t>
            </a:r>
            <a:r>
              <a:rPr lang="pt-BR" dirty="0" err="1">
                <a:latin typeface="Tahoma" pitchFamily="34" charset="0"/>
              </a:rPr>
              <a:t>p.p</a:t>
            </a:r>
            <a:r>
              <a:rPr lang="pt-BR" dirty="0">
                <a:latin typeface="Tahoma" pitchFamily="34" charset="0"/>
              </a:rPr>
              <a:t>.)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71D739-BCE9-43B4-8D36-BC7C3BD2B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4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Atividades Industriais</a:t>
            </a:r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4" name=""/>
          <p:cNvGraphicFramePr>
            <a:graphicFrameLocks noGrp="true"/>
          </p:cNvGraphicFramePr>
          <p:nvPr/>
        </p:nvGraphicFramePr>
        <p:xfrm rot="0"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988052"/>
                <a:gridCol w="1332281"/>
                <a:gridCol w="1332281"/>
              </a:tblGrid>
              <a:tr h="382016"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667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Atividades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667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AGO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667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SET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</a:tr>
              <a:tr h="382016"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667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Atividades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667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AGO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667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SET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</a:tr>
              <a:tr h="524256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7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19 - Refino de petróleo e biocombustíveis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0,73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0,85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524256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7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B - Indústrias extrativas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0,30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0,19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524256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7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11 - Bebidas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-0,13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524256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7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20C - Outros produtos químicos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0,12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524256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7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24 - Metalurgia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-0,16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524256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78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Demais setores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-0,20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524256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7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0,75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1,11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4">
            <a:extLst>
              <a:ext uri="{FF2B5EF4-FFF2-40B4-BE49-F238E27FC236}">
                <a16:creationId xmlns:a16="http://schemas.microsoft.com/office/drawing/2014/main" id="{964BB438-39D4-470C-A357-2CE248FC6709}"/>
              </a:ext>
            </a:extLst>
          </p:cNvPr>
          <p:cNvSpPr txBox="1"/>
          <p:nvPr/>
        </p:nvSpPr>
        <p:spPr>
          <a:xfrm>
            <a:off x="1687177" y="1044575"/>
            <a:ext cx="576965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>
                <a:latin typeface="Tahoma" pitchFamily="34" charset="0"/>
              </a:rPr>
              <a:t>Produtos com maior influência: </a:t>
            </a:r>
            <a:r>
              <a:rPr lang="pt-BR" sz="2800" b="1" dirty="0">
                <a:latin typeface="Tahoma" pitchFamily="34" charset="0"/>
              </a:rPr>
              <a:t>Mensal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EE6A66-F8C9-4445-98A0-DE6323B73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4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Atividades Industriais</a:t>
            </a:r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4" name=""/>
          <p:cNvGraphicFramePr>
            <a:graphicFrameLocks noGrp="true"/>
          </p:cNvGraphicFramePr>
          <p:nvPr/>
        </p:nvGraphicFramePr>
        <p:xfrm rot="0"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142049"/>
                <a:gridCol w="654436"/>
                <a:gridCol w="1077438"/>
                <a:gridCol w="1332829"/>
                <a:gridCol w="446959"/>
              </a:tblGrid>
              <a:tr h="277208"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19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Produtos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88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Influência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88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Influência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58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Demais produtos (p.p.)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277208"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19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Produtos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58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Sinal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58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Valor (p.p.)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58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Demais produtos (p.p.)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225231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992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Óleo diesel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48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315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7,89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84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0,39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Refino e Biocomb.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225231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992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Gasolina, exceto para aviação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48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315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7,89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84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0,39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Refino e Biocomb.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225231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992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Querosenes de aviação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48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315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7,89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84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0,39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Refino e Biocomb.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225231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992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Álcool etílico (anidro ou hidratado)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48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315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7,89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84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0,39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Refino e Biocomb.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225231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992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Óleos brutos de petróleo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48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315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3,86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84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Extrativas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</a:tr>
              <a:tr h="225231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992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Min. ferro e seus concentrados,  exc. pelotizado/sinterizado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48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315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3,86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84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Extrativas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</a:tr>
              <a:tr h="225231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992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Minérios de ferro pelotizados ou sinterizados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48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315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3,86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84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Extrativas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</a:tr>
              <a:tr h="225231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992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Minérios de cobre e seus concentrados, bruto ou beneficiado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48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315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3,86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84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Extrativas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</a:tr>
              <a:tr h="225231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992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Gás natural, liquefeito ou no estado gasoso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48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315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3,86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84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Extrativas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</a:tr>
              <a:tr h="225231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992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Cervejas e chope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48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315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-5,09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84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Bebidas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225231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992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Refrigerantes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48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315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-5,09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84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Bebidas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225231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992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Xaropes para bebidas com fins industriais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48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315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-5,09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84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Bebidas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225231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992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Aguardente de cana-de-açúcar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48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315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-5,09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84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Bebidas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225231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992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Polietileno linear, com densidade inferior a 0,94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48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315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0,50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84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1,06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13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Outros Químicos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</a:tr>
              <a:tr h="225231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992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Adubos ou fertilizantes minerais ou químicos, fosfatados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48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315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0,50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84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1,06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13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Outros Químicos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</a:tr>
              <a:tr h="225231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992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Herbicidas para uso na agricultura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48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315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0,50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84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1,06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13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Outros Químicos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</a:tr>
              <a:tr h="225231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992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Polietileno de alta densidade (PEAD)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48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315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0,50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84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1,06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13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Outros Químicos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BF85C22-80E3-4128-BEE3-68592BC04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4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Grupos Econômicos</a:t>
            </a:r>
          </a:p>
        </p:txBody>
      </p:sp>
      <p:sp>
        <p:nvSpPr>
          <p:cNvPr id="3" name="CaixaDeTexto 5">
            <a:extLst>
              <a:ext uri="{FF2B5EF4-FFF2-40B4-BE49-F238E27FC236}">
                <a16:creationId xmlns:a16="http://schemas.microsoft.com/office/drawing/2014/main" id="{3433882F-EE87-49FA-BB45-68E53284B404}"/>
              </a:ext>
            </a:extLst>
          </p:cNvPr>
          <p:cNvSpPr txBox="1"/>
          <p:nvPr/>
        </p:nvSpPr>
        <p:spPr>
          <a:xfrm>
            <a:off x="522288" y="1052513"/>
            <a:ext cx="8099425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100" dirty="0">
                <a:latin typeface="Tahoma" pitchFamily="34" charset="0"/>
              </a:rPr>
              <a:t>Produtos com maior influência &amp; </a:t>
            </a:r>
            <a:r>
              <a:rPr lang="pt-BR" sz="2100" b="1" dirty="0">
                <a:latin typeface="Tahoma" pitchFamily="34" charset="0"/>
              </a:rPr>
              <a:t>Grupos Econômicos </a:t>
            </a:r>
            <a:r>
              <a:rPr lang="pt-BR" sz="2100" dirty="0">
                <a:latin typeface="Tahoma" pitchFamily="34" charset="0"/>
              </a:rPr>
              <a:t>correspondentes: </a:t>
            </a:r>
            <a:r>
              <a:rPr lang="pt-BR" b="1" dirty="0">
                <a:latin typeface="Tahoma" pitchFamily="34" charset="0"/>
              </a:rPr>
              <a:t>Mensal</a:t>
            </a:r>
            <a:endParaRPr lang="pt-BR" b="1" dirty="0"/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4" name=""/>
          <p:cNvGraphicFramePr>
            <a:graphicFrameLocks noGrp="true"/>
          </p:cNvGraphicFramePr>
          <p:nvPr/>
        </p:nvGraphicFramePr>
        <p:xfrm rot="0">
          <a:off x="749808" y="2011680"/>
          <a:ext cx="3657600" cy="2743200"/>
        </p:xfrm>
        <a:graphic>
          <a:graphicData uri="http://schemas.openxmlformats.org/drawingml/2006/table">
            <a:tbl>
              <a:tblPr/>
              <a:tblGrid>
                <a:gridCol w="3468594"/>
                <a:gridCol w="252009"/>
                <a:gridCol w="3459450"/>
                <a:gridCol w="464332"/>
              </a:tblGrid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Produto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Grupo Correspondente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Variação (sinal)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Variação (%)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Polietileno linear, com densidade inferior a 0,94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Fabricação de resinas e elastômeros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Outros Químicos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+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5,44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Outros Químicos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Adubos ou fertilizantes minerais ou químicos, fosfatados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Fabricação de produtos químicos inorgânicos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Outros Químicos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+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1,31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Outros Químicos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Herbicidas para uso na agricultura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Fabricação de defensivos agrícolas e desinfestantes domissanitários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Outros Químicos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-1,08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Outros Químicos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Polietileno de alta densidade (PEAD)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Fabricação de resinas e elastômeros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Outros Químicos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+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5,44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Outros Químicos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 gridSpan="3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96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Variação Total da Atividade = 1,56%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h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96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Variação Total da Atividade = 1,56%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h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96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Variação Total da Atividade = 1,56%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Outros Químicos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0FD9876-62EC-4B94-9E00-8EFBB073A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1044575"/>
            <a:ext cx="3771900" cy="4619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>
              <a:defRPr/>
            </a:pPr>
            <a:r>
              <a:rPr lang="pt-BR" kern="0" dirty="0">
                <a:latin typeface="Tahoma" pitchFamily="34" charset="0"/>
                <a:ea typeface="+mj-ea"/>
                <a:cs typeface="+mj-cs"/>
              </a:rPr>
              <a:t>Principais Indicadores (%)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BF7707-A6EA-41F1-B44B-249228BF2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4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Indústria Geral</a:t>
            </a:r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4" name=""/>
          <p:cNvGraphicFramePr>
            <a:graphicFrameLocks noGrp="true"/>
          </p:cNvGraphicFramePr>
          <p:nvPr/>
        </p:nvGraphicFramePr>
        <p:xfrm rot="0">
          <a:off x="749808" y="1828800"/>
          <a:ext cx="7653528" cy="2743200"/>
        </p:xfrm>
        <a:graphic>
          <a:graphicData uri="http://schemas.openxmlformats.org/drawingml/2006/table">
            <a:tbl>
              <a:tblPr/>
              <a:tblGrid>
                <a:gridCol w="4389120"/>
                <a:gridCol w="1106424"/>
                <a:gridCol w="1106424"/>
                <a:gridCol w="1106424"/>
              </a:tblGrid>
              <a:tr h="795528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8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Indicador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8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JUL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8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AGO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8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SET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</a:tr>
              <a:tr h="516636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Variação Mensal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-0,76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0,75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1,11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516636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(M/M₋₁: mês / mês anterior)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516636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Variação Acumulada no Ano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-7,17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-6,47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-5,43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516636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(mês / Dez. do ano anterior)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516636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Variação Acumulada nos Últimos 12 Meses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-14,02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-10,65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-7,92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516636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(M/M₋₁₂: mês / mesmo mês do ano anterior)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76C6496-06BA-4FFC-93E8-AC511E00B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574675"/>
            <a:ext cx="185738" cy="400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>
              <a:defRPr/>
            </a:pPr>
            <a:endParaRPr lang="pt-BR" sz="2000" b="1" kern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+mn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0E4581-43DD-4FFC-99BD-F2B242B76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273050"/>
            <a:ext cx="8099425" cy="4937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pt-BR" sz="2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j-ea"/>
                <a:cs typeface="+mj-cs"/>
              </a:rPr>
              <a:t>Atividades Industriais</a:t>
            </a:r>
          </a:p>
        </p:txBody>
      </p:sp>
      <p:grpSp>
        <p:nvGrpSpPr>
          <p:cNvPr id="4" name="Agrupar 7">
            <a:extLst>
              <a:ext uri="{FF2B5EF4-FFF2-40B4-BE49-F238E27FC236}">
                <a16:creationId xmlns:a16="http://schemas.microsoft.com/office/drawing/2014/main" id="{32AD0507-2CC5-4F9A-A731-24E2873BEC4D}"/>
              </a:ext>
            </a:extLst>
          </p:cNvPr>
          <p:cNvGrpSpPr/>
          <p:nvPr/>
        </p:nvGrpSpPr>
        <p:grpSpPr>
          <a:xfrm>
            <a:off x="5436096" y="6423139"/>
            <a:ext cx="2627490" cy="246221"/>
            <a:chOff x="5436096" y="6423139"/>
            <a:chExt cx="2627490" cy="246221"/>
          </a:xfrm>
        </p:grpSpPr>
        <p:sp>
          <p:nvSpPr>
            <p:cNvPr id="5" name="CaixaDeTexto 10">
              <a:extLst>
                <a:ext uri="{FF2B5EF4-FFF2-40B4-BE49-F238E27FC236}">
                  <a16:creationId xmlns:a16="http://schemas.microsoft.com/office/drawing/2014/main" id="{4305428A-0101-4330-A104-6B37C8879F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1816" y="6423139"/>
              <a:ext cx="24817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9pPr>
            </a:lstStyle>
            <a:p>
              <a:r>
                <a:rPr lang="pt-BR" altLang="pt-BR" sz="1000" dirty="0">
                  <a:latin typeface="+mj-lt"/>
                </a:rPr>
                <a:t>Atividades com maior peso atual no mês</a:t>
              </a:r>
            </a:p>
          </p:txBody>
        </p:sp>
        <p:sp>
          <p:nvSpPr>
            <p:cNvPr id="6" name="Retângulo 10">
              <a:extLst>
                <a:ext uri="{FF2B5EF4-FFF2-40B4-BE49-F238E27FC236}">
                  <a16:creationId xmlns:a16="http://schemas.microsoft.com/office/drawing/2014/main" id="{B0F5ED3B-8B0D-4E1E-8131-416836630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6495179"/>
              <a:ext cx="180000" cy="108000"/>
            </a:xfrm>
            <a:prstGeom prst="rect">
              <a:avLst/>
            </a:prstGeom>
            <a:pattFill prst="dkUpDiag">
              <a:fgClr>
                <a:srgbClr val="00B0F0"/>
              </a:fgClr>
              <a:bgClr>
                <a:schemeClr val="bg1"/>
              </a:bgClr>
            </a:pattFill>
            <a:ln w="9525" algn="ctr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0593785A-AE64-4E31-8309-2891FDC68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4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Atividades Industriais</a:t>
            </a:r>
          </a:p>
        </p:txBody>
      </p:sp>
      <p:sp>
        <p:nvSpPr>
          <p:cNvPr id="8" name="CaixaDeTexto 13">
            <a:extLst>
              <a:ext uri="{FF2B5EF4-FFF2-40B4-BE49-F238E27FC236}">
                <a16:creationId xmlns:a16="http://schemas.microsoft.com/office/drawing/2014/main" id="{EA4F0981-C2B1-41AE-9AD4-DEC34C407707}"/>
              </a:ext>
            </a:extLst>
          </p:cNvPr>
          <p:cNvSpPr txBox="1"/>
          <p:nvPr/>
        </p:nvSpPr>
        <p:spPr>
          <a:xfrm>
            <a:off x="1861802" y="974725"/>
            <a:ext cx="542039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Variação </a:t>
            </a:r>
            <a:r>
              <a:rPr lang="pt-BR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Acumulada no Ano</a:t>
            </a: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 (%)</a:t>
            </a:r>
            <a:endParaRPr lang="pt-BR" dirty="0"/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9" name="" descr=""/>
          <p:cNvPicPr>
            <a:picLocks noGrp="1"/>
          </p:cNvPicPr>
          <p:nvPr>
            <p:ph/>
          </p:nvPr>
        </p:nvPicPr>
        <p:blipFill>
          <a:blip cstate="print" r:embed="rId3"/>
          <a:stretch>
            <a:fillRect/>
          </a:stretch>
        </p:blipFill>
        <p:spPr>
          <a:xfrm>
            <a:off x="4622292" y="1828800"/>
            <a:ext cx="3826764" cy="4389120"/>
          </a:xfrm>
          <a:prstGeom prst="rect">
            <a:avLst/>
          </a:prstGeom>
        </p:spPr>
      </p:pic>
      <p:pic xmlns:a="http://schemas.openxmlformats.org/drawingml/2006/main" xmlns:r="http://schemas.openxmlformats.org/officeDocument/2006/relationships" xmlns:p="http://schemas.openxmlformats.org/presentationml/2006/main">
        <p:nvPicPr>
          <p:cNvPr id="10" name="" descr=""/>
          <p:cNvPicPr>
            <a:picLocks noGrp="1"/>
          </p:cNvPicPr>
          <p:nvPr>
            <p:ph/>
          </p:nvPr>
        </p:nvPicPr>
        <p:blipFill>
          <a:blip cstate="print" r:embed="rId4"/>
          <a:stretch>
            <a:fillRect/>
          </a:stretch>
        </p:blipFill>
        <p:spPr>
          <a:xfrm>
            <a:off x="749808" y="1828800"/>
            <a:ext cx="3826764" cy="438912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88A3215-EDED-4005-B594-5AD19F5F6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574675"/>
            <a:ext cx="185737" cy="400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endParaRPr lang="pt-BR" sz="2000" b="1" kern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3" name="CaixaDeTexto 1">
            <a:extLst>
              <a:ext uri="{FF2B5EF4-FFF2-40B4-BE49-F238E27FC236}">
                <a16:creationId xmlns:a16="http://schemas.microsoft.com/office/drawing/2014/main" id="{32F3EC44-DEA9-40F7-82F7-E0CAB8216F4D}"/>
              </a:ext>
            </a:extLst>
          </p:cNvPr>
          <p:cNvSpPr txBox="1"/>
          <p:nvPr/>
        </p:nvSpPr>
        <p:spPr>
          <a:xfrm>
            <a:off x="905644" y="1044575"/>
            <a:ext cx="733271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>
                <a:latin typeface="Tahoma" pitchFamily="34" charset="0"/>
              </a:rPr>
              <a:t>Maiores Influências: </a:t>
            </a:r>
            <a:r>
              <a:rPr lang="pt-BR" sz="2800" b="1" dirty="0">
                <a:latin typeface="Tahoma" pitchFamily="34" charset="0"/>
              </a:rPr>
              <a:t>Acumulado no Ano </a:t>
            </a:r>
            <a:r>
              <a:rPr lang="pt-BR" dirty="0">
                <a:latin typeface="Tahoma" pitchFamily="34" charset="0"/>
              </a:rPr>
              <a:t>(</a:t>
            </a:r>
            <a:r>
              <a:rPr lang="pt-BR" dirty="0" err="1">
                <a:latin typeface="Tahoma" pitchFamily="34" charset="0"/>
              </a:rPr>
              <a:t>p.p</a:t>
            </a:r>
            <a:r>
              <a:rPr lang="pt-BR" dirty="0">
                <a:latin typeface="Tahoma" pitchFamily="34" charset="0"/>
              </a:rPr>
              <a:t>.)</a:t>
            </a:r>
            <a:endParaRPr lang="pt-B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812171D-9E6C-4E70-9C1B-D72438A7F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4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Atividades Industriais</a:t>
            </a:r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988052"/>
                <a:gridCol w="1332281"/>
                <a:gridCol w="1332281"/>
              </a:tblGrid>
              <a:tr h="343814"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Atividades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SET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SET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</a:tr>
              <a:tr h="343814"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Atividades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2022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2023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</a:tr>
              <a:tr h="47183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6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19 - Refino de petróleo e biocombustíveis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1,99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-1,60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47183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6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20C - Outros produtos químicos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-1,41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47183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6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10 - Alimentos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1,38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-1,38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47183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6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17 - Papel e celulose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-0,54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47183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6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24 - Metalurgia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-0,63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47183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6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29 - Veículos automotores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0,55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47183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6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Demais setores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2,66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-0,50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471830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6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5,95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-5,43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5">
            <a:extLst>
              <a:ext uri="{FF2B5EF4-FFF2-40B4-BE49-F238E27FC236}">
                <a16:creationId xmlns:a16="http://schemas.microsoft.com/office/drawing/2014/main" id="{8F5F2EE9-5E57-4AD7-A744-761CCD52CE20}"/>
              </a:ext>
            </a:extLst>
          </p:cNvPr>
          <p:cNvSpPr txBox="1"/>
          <p:nvPr/>
        </p:nvSpPr>
        <p:spPr>
          <a:xfrm>
            <a:off x="640420" y="1044575"/>
            <a:ext cx="78631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>
                <a:latin typeface="Tahoma" pitchFamily="34" charset="0"/>
              </a:rPr>
              <a:t>Produtos com maior influência: </a:t>
            </a:r>
            <a:r>
              <a:rPr lang="pt-BR" sz="2800" b="1" dirty="0">
                <a:latin typeface="Tahoma" pitchFamily="34" charset="0"/>
              </a:rPr>
              <a:t>Acumulado no Ano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48923C-8D46-466C-8163-412E5F251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4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Atividades Industriais</a:t>
            </a:r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4" name=""/>
          <p:cNvGraphicFramePr>
            <a:graphicFrameLocks noGrp="true"/>
          </p:cNvGraphicFramePr>
          <p:nvPr/>
        </p:nvGraphicFramePr>
        <p:xfrm rot="0"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142049"/>
                <a:gridCol w="654436"/>
                <a:gridCol w="1077438"/>
                <a:gridCol w="1332829"/>
                <a:gridCol w="446959"/>
              </a:tblGrid>
              <a:tr h="292608"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2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Produtos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Influência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Influência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22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Demais produtos (p.p.)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292608"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2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Produtos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22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Sinal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22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Valor (p.p.)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22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Demais produtos (p.p.)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Óleo diesel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-11,99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-1,34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Refino e Biocomb.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Álcool etílico (anidro ou hidratado)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-11,99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-1,34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Refino e Biocomb.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Gasolina, exceto para aviação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-11,99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-1,34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Refino e Biocomb.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Gás liquefeito de petróleo (GLP)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-11,99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-1,34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Refino e Biocomb.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Adubos ou fertilizantes à base de NPK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-10,78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-5,30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13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Outros Químicos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Herbicidas para uso na agricultura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-10,78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-5,30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13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Outros Químicos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Adubos ou fertilizantes minerais ou químicos, fosfatados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-10,78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-5,30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13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Outros Químicos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Fungicidas para uso na agricultura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-10,78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-5,30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13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Outros Químicos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Resíduos da extração de soja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-4,06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-1,65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Alimentos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Carnes de bovinos frescas ou refrigeradas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-4,06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-1,65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Alimentos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Óleo de soja em bruto, mesmo degomado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-4,06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-1,65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Alimentos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Açúcar VHP (very high polarization)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-4,06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-1,65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Alimentos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Pasta química madeira, à soda/sulfato, exc. pasta dissolução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-16,38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0,44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13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Papel e celulose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Papel escrita, impressão, outros fins gráficos não revestido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-16,38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0,44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13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Papel e celulose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Papel kraft para embalagem não revestido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-16,38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0,44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13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Papel e celulose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Papel-cartão/cartolina não revest. ou revest.subst. inorg.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-16,38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0,44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13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Papel e celulose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79D6F3E-C943-44D5-BE23-9324DEDD8815}"/>
              </a:ext>
            </a:extLst>
          </p:cNvPr>
          <p:cNvSpPr txBox="1"/>
          <p:nvPr/>
        </p:nvSpPr>
        <p:spPr>
          <a:xfrm>
            <a:off x="865696" y="1052736"/>
            <a:ext cx="74126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kern="0" dirty="0">
                <a:latin typeface="Tahoma" pitchFamily="34" charset="0"/>
              </a:rPr>
              <a:t>Variação Acumulada nos </a:t>
            </a:r>
            <a:r>
              <a:rPr lang="pt-BR" sz="2800" b="1" kern="0" dirty="0">
                <a:latin typeface="Tahoma" pitchFamily="34" charset="0"/>
              </a:rPr>
              <a:t>Últimos 12 Meses </a:t>
            </a:r>
            <a:r>
              <a:rPr lang="pt-BR" kern="0" dirty="0">
                <a:latin typeface="Tahoma" pitchFamily="34" charset="0"/>
              </a:rPr>
              <a:t>(%)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55CC8F-F22F-449A-81B6-B509166EF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4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Atividades Industriais</a:t>
            </a:r>
          </a:p>
        </p:txBody>
      </p:sp>
      <p:grpSp>
        <p:nvGrpSpPr>
          <p:cNvPr id="4" name="Agrupar 6">
            <a:extLst>
              <a:ext uri="{FF2B5EF4-FFF2-40B4-BE49-F238E27FC236}">
                <a16:creationId xmlns:a16="http://schemas.microsoft.com/office/drawing/2014/main" id="{45F74510-23A9-43B4-8873-F4062AEEE2AE}"/>
              </a:ext>
            </a:extLst>
          </p:cNvPr>
          <p:cNvGrpSpPr/>
          <p:nvPr/>
        </p:nvGrpSpPr>
        <p:grpSpPr>
          <a:xfrm>
            <a:off x="5436096" y="6423139"/>
            <a:ext cx="2627490" cy="246221"/>
            <a:chOff x="5436096" y="6423139"/>
            <a:chExt cx="2627490" cy="246221"/>
          </a:xfrm>
        </p:grpSpPr>
        <p:sp>
          <p:nvSpPr>
            <p:cNvPr id="5" name="CaixaDeTexto 10">
              <a:extLst>
                <a:ext uri="{FF2B5EF4-FFF2-40B4-BE49-F238E27FC236}">
                  <a16:creationId xmlns:a16="http://schemas.microsoft.com/office/drawing/2014/main" id="{AB220A29-0326-4247-872B-5195688A8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1816" y="6423139"/>
              <a:ext cx="24817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9pPr>
            </a:lstStyle>
            <a:p>
              <a:r>
                <a:rPr lang="pt-BR" altLang="pt-BR" sz="1000" dirty="0">
                  <a:latin typeface="+mj-lt"/>
                </a:rPr>
                <a:t>Atividades com maior peso atual no mês</a:t>
              </a:r>
            </a:p>
          </p:txBody>
        </p:sp>
        <p:sp>
          <p:nvSpPr>
            <p:cNvPr id="6" name="Retângulo 12">
              <a:extLst>
                <a:ext uri="{FF2B5EF4-FFF2-40B4-BE49-F238E27FC236}">
                  <a16:creationId xmlns:a16="http://schemas.microsoft.com/office/drawing/2014/main" id="{1BBAD47A-8CC8-477A-8D28-419349A90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6495179"/>
              <a:ext cx="180000" cy="108000"/>
            </a:xfrm>
            <a:prstGeom prst="rect">
              <a:avLst/>
            </a:prstGeom>
            <a:pattFill prst="dkUpDiag">
              <a:fgClr>
                <a:srgbClr val="00B0F0"/>
              </a:fgClr>
              <a:bgClr>
                <a:schemeClr val="bg1"/>
              </a:bgClr>
            </a:pattFill>
            <a:ln w="9525" algn="ctr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</p:grpSp>
      <p:pic xmlns:a="http://schemas.openxmlformats.org/drawingml/2006/main" xmlns:r="http://schemas.openxmlformats.org/officeDocument/2006/relationships" xmlns:p="http://schemas.openxmlformats.org/presentationml/2006/main">
        <p:nvPicPr>
          <p:cNvPr id="7" name="" descr=""/>
          <p:cNvPicPr>
            <a:picLocks noGrp="1"/>
          </p:cNvPicPr>
          <p:nvPr>
            <p:ph/>
          </p:nvPr>
        </p:nvPicPr>
        <p:blipFill>
          <a:blip cstate="print" r:embed="rId3"/>
          <a:stretch>
            <a:fillRect/>
          </a:stretch>
        </p:blipFill>
        <p:spPr>
          <a:xfrm>
            <a:off x="4622292" y="1828800"/>
            <a:ext cx="3826764" cy="4389120"/>
          </a:xfrm>
          <a:prstGeom prst="rect">
            <a:avLst/>
          </a:prstGeom>
        </p:spPr>
      </p:pic>
      <p:pic xmlns:a="http://schemas.openxmlformats.org/drawingml/2006/main" xmlns:r="http://schemas.openxmlformats.org/officeDocument/2006/relationships" xmlns:p="http://schemas.openxmlformats.org/presentationml/2006/main">
        <p:nvPicPr>
          <p:cNvPr id="8" name="" descr=""/>
          <p:cNvPicPr>
            <a:picLocks noGrp="1"/>
          </p:cNvPicPr>
          <p:nvPr>
            <p:ph/>
          </p:nvPr>
        </p:nvPicPr>
        <p:blipFill>
          <a:blip cstate="print" r:embed="rId4"/>
          <a:stretch>
            <a:fillRect/>
          </a:stretch>
        </p:blipFill>
        <p:spPr>
          <a:xfrm>
            <a:off x="749808" y="1828800"/>
            <a:ext cx="3826764" cy="438912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">
            <a:extLst>
              <a:ext uri="{FF2B5EF4-FFF2-40B4-BE49-F238E27FC236}">
                <a16:creationId xmlns:a16="http://schemas.microsoft.com/office/drawing/2014/main" id="{E847772C-71DA-4FB2-9B87-781E6A7185F4}"/>
              </a:ext>
            </a:extLst>
          </p:cNvPr>
          <p:cNvSpPr txBox="1"/>
          <p:nvPr/>
        </p:nvSpPr>
        <p:spPr>
          <a:xfrm>
            <a:off x="915710" y="1044575"/>
            <a:ext cx="731257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200" dirty="0">
                <a:latin typeface="Tahoma" pitchFamily="34" charset="0"/>
              </a:rPr>
              <a:t>Maiores Influências: </a:t>
            </a:r>
            <a:r>
              <a:rPr lang="pt-BR" b="1" dirty="0" err="1">
                <a:latin typeface="Tahoma" pitchFamily="34" charset="0"/>
              </a:rPr>
              <a:t>Acum</a:t>
            </a:r>
            <a:r>
              <a:rPr lang="pt-BR" b="1" dirty="0">
                <a:latin typeface="Tahoma" pitchFamily="34" charset="0"/>
              </a:rPr>
              <a:t>. Últimos 12 meses </a:t>
            </a:r>
            <a:r>
              <a:rPr lang="pt-BR" sz="2200" dirty="0">
                <a:latin typeface="Tahoma" pitchFamily="34" charset="0"/>
              </a:rPr>
              <a:t>(</a:t>
            </a:r>
            <a:r>
              <a:rPr lang="pt-BR" sz="2200" dirty="0" err="1">
                <a:latin typeface="Tahoma" pitchFamily="34" charset="0"/>
              </a:rPr>
              <a:t>p.p</a:t>
            </a:r>
            <a:r>
              <a:rPr lang="pt-BR" sz="2200" dirty="0">
                <a:latin typeface="Tahoma" pitchFamily="34" charset="0"/>
              </a:rPr>
              <a:t>.)</a:t>
            </a:r>
            <a:endParaRPr lang="pt-BR" sz="2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2FB5A3-40EE-418E-9C56-9CE64608C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4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Atividades Industriais</a:t>
            </a:r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4" name=""/>
          <p:cNvGraphicFramePr>
            <a:graphicFrameLocks noGrp="true"/>
          </p:cNvGraphicFramePr>
          <p:nvPr/>
        </p:nvGraphicFramePr>
        <p:xfrm rot="0"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988052"/>
                <a:gridCol w="1332281"/>
                <a:gridCol w="1332281"/>
              </a:tblGrid>
              <a:tr h="429768"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Atividades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AGO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SET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</a:tr>
              <a:tr h="429768"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Atividades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AGO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SET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</a:tr>
              <a:tr h="589788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20C - Outros produtos químicos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-3,07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-2,44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589788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19 - Refino de petróleo e biocombustíveis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-3,88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-2,28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589788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10 - Alimentos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-1,85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-1,52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589788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24 - Metalurgia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-0,89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-0,71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589788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Demais setores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-0,96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-0,97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589788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-10,65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-7,92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4">
            <a:extLst>
              <a:ext uri="{FF2B5EF4-FFF2-40B4-BE49-F238E27FC236}">
                <a16:creationId xmlns:a16="http://schemas.microsoft.com/office/drawing/2014/main" id="{F7809FFA-EA4B-487C-8654-B185E5126502}"/>
              </a:ext>
            </a:extLst>
          </p:cNvPr>
          <p:cNvSpPr txBox="1"/>
          <p:nvPr/>
        </p:nvSpPr>
        <p:spPr>
          <a:xfrm>
            <a:off x="622723" y="1044575"/>
            <a:ext cx="789857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200" dirty="0">
                <a:latin typeface="Tahoma" pitchFamily="34" charset="0"/>
              </a:rPr>
              <a:t>Produtos com maior influência: </a:t>
            </a:r>
            <a:r>
              <a:rPr lang="pt-BR" b="1" dirty="0" err="1">
                <a:latin typeface="Tahoma" pitchFamily="34" charset="0"/>
              </a:rPr>
              <a:t>Acum</a:t>
            </a:r>
            <a:r>
              <a:rPr lang="pt-BR" b="1" dirty="0">
                <a:latin typeface="Tahoma" pitchFamily="34" charset="0"/>
              </a:rPr>
              <a:t>. Últimos 12 Meses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D714BD-ECDF-448F-9DC8-0BAB5CBDD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4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Atividades Industriais</a:t>
            </a:r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4" name=""/>
          <p:cNvGraphicFramePr>
            <a:graphicFrameLocks noGrp="true"/>
          </p:cNvGraphicFramePr>
          <p:nvPr/>
        </p:nvGraphicFramePr>
        <p:xfrm rot="0"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142049"/>
                <a:gridCol w="654436"/>
                <a:gridCol w="1077438"/>
                <a:gridCol w="1332829"/>
                <a:gridCol w="446959"/>
              </a:tblGrid>
              <a:tr h="292608"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2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Produtos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Influência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Influência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22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Demais produtos (p.p.)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292608"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2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Produtos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22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Sinal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22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Valor (p.p.)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22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Demais produtos (p.p.)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Adubos ou fertilizantes à base de NPK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-16,49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-8,95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13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Outros Químicos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Herbicidas para uso na agricultura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-16,49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-8,95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13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Outros Químicos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Adubos ou fertilizantes minerais ou químicos, fosfatados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-16,49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-8,95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13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Outros Químicos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Propeno (propileno) não saturado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-16,49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-8,95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13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Outros Químicos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Óleo diesel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-17,24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-1,15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Refino e Biocomb.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Gasolina, exceto para aviação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-17,24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-1,15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Refino e Biocomb.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Gás liquefeito de petróleo (GLP)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-17,24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-1,15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Refino e Biocomb.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Querosenes de aviação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-17,24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-1,15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Refino e Biocomb.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Açúcar VHP (very high polarization)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-3,17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-3,24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Alimentos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Carnes de bovinos frescas ou refrigeradas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-3,17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-3,24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Alimentos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Óleo de soja em bruto, mesmo degomado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-3,17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-3,24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Alimentos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Resíduos da extração de soja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-3,17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-3,24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Alimentos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Chapas e tiras, de alumínio, de espessura superior a 0,2mm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-5,44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-5,99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7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Metalurgia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Lingotes, blocos, tarugos ou placas de aços ao carbono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-5,44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-5,99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7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Metalurgia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Bobinas a quente de aços ao carbono, não revestidos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-5,44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-5,99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7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Metalurgia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Tubos de aços com costura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-5,44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-5,99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7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Metalurgia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4">
            <a:extLst>
              <a:ext uri="{FF2B5EF4-FFF2-40B4-BE49-F238E27FC236}">
                <a16:creationId xmlns:a16="http://schemas.microsoft.com/office/drawing/2014/main" id="{ADF96F5D-79EC-4480-A55D-08C3F3FCCA63}"/>
              </a:ext>
            </a:extLst>
          </p:cNvPr>
          <p:cNvSpPr txBox="1"/>
          <p:nvPr/>
        </p:nvSpPr>
        <p:spPr>
          <a:xfrm>
            <a:off x="522288" y="1052513"/>
            <a:ext cx="8099425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100" dirty="0">
                <a:latin typeface="Tahoma" pitchFamily="34" charset="0"/>
              </a:rPr>
              <a:t>Produtos com maior influência &amp; </a:t>
            </a:r>
            <a:r>
              <a:rPr lang="pt-BR" sz="2100" b="1" dirty="0">
                <a:latin typeface="Tahoma" pitchFamily="34" charset="0"/>
              </a:rPr>
              <a:t>Grupos Econômicos</a:t>
            </a:r>
            <a:r>
              <a:rPr lang="pt-BR" sz="2100" dirty="0">
                <a:latin typeface="Tahoma" pitchFamily="34" charset="0"/>
              </a:rPr>
              <a:t> correspondentes: </a:t>
            </a:r>
            <a:r>
              <a:rPr lang="pt-BR" b="1" dirty="0" err="1">
                <a:latin typeface="Tahoma" pitchFamily="34" charset="0"/>
              </a:rPr>
              <a:t>Acum</a:t>
            </a:r>
            <a:r>
              <a:rPr lang="pt-BR" b="1" dirty="0">
                <a:latin typeface="Tahoma" pitchFamily="34" charset="0"/>
              </a:rPr>
              <a:t>. Últimos 12 meses </a:t>
            </a:r>
            <a:endParaRPr lang="pt-BR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ADC34E-C9D6-4E12-A6B2-DDA605979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4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Grupos Econômicos</a:t>
            </a:r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4" name=""/>
          <p:cNvGraphicFramePr>
            <a:graphicFrameLocks noGrp="true"/>
          </p:cNvGraphicFramePr>
          <p:nvPr/>
        </p:nvGraphicFramePr>
        <p:xfrm rot="0">
          <a:off x="749808" y="2011680"/>
          <a:ext cx="3657600" cy="2743200"/>
        </p:xfrm>
        <a:graphic>
          <a:graphicData uri="http://schemas.openxmlformats.org/drawingml/2006/table">
            <a:tbl>
              <a:tblPr/>
              <a:tblGrid>
                <a:gridCol w="3468594"/>
                <a:gridCol w="252009"/>
                <a:gridCol w="3459450"/>
                <a:gridCol w="464332"/>
              </a:tblGrid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Produto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Grupo Correspondente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Variação (sinal)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Variação (%)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Adubos ou fertilizantes à base de NPK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Fabricação de produtos químicos inorgânicos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Outros Químicos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-33,96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Outros Químicos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Herbicidas para uso na agricultura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Fabricação de defensivos agrícolas e desinfestantes domissanitários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Outros Químicos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-23,32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Outros Químicos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Adubos ou fertilizantes minerais ou químicos, fosfatados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Fabricação de produtos químicos inorgânicos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Outros Químicos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-33,96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Outros Químicos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Propeno (propileno) não saturado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[grupo não divulgado]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Outros Químicos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Outros Químicos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 gridSpan="3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96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Variação Total da Atividade = -25,44%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h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96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Variação Total da Atividade = -25,44%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h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96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Variação Total da Atividade = -25,44%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Outros Químicos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929BF55-755A-4C33-96CC-0E138763D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4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Grupos Econômicos</a:t>
            </a:r>
          </a:p>
        </p:txBody>
      </p:sp>
      <p:sp>
        <p:nvSpPr>
          <p:cNvPr id="3" name="CaixaDeTexto 5">
            <a:extLst>
              <a:ext uri="{FF2B5EF4-FFF2-40B4-BE49-F238E27FC236}">
                <a16:creationId xmlns:a16="http://schemas.microsoft.com/office/drawing/2014/main" id="{8F063415-0778-417E-A595-1A1FDE0A83A4}"/>
              </a:ext>
            </a:extLst>
          </p:cNvPr>
          <p:cNvSpPr txBox="1"/>
          <p:nvPr/>
        </p:nvSpPr>
        <p:spPr>
          <a:xfrm>
            <a:off x="522288" y="1052513"/>
            <a:ext cx="8099425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100" dirty="0">
                <a:latin typeface="Tahoma" pitchFamily="34" charset="0"/>
              </a:rPr>
              <a:t>Produtos com maior influência &amp; </a:t>
            </a:r>
            <a:r>
              <a:rPr lang="pt-BR" sz="2100" b="1" dirty="0">
                <a:latin typeface="Tahoma" pitchFamily="34" charset="0"/>
              </a:rPr>
              <a:t>Grupos Econômicos</a:t>
            </a:r>
            <a:r>
              <a:rPr lang="pt-BR" sz="2100" dirty="0">
                <a:latin typeface="Tahoma" pitchFamily="34" charset="0"/>
              </a:rPr>
              <a:t> correspondentes: </a:t>
            </a:r>
            <a:r>
              <a:rPr lang="pt-BR" b="1" dirty="0" err="1">
                <a:latin typeface="Tahoma" pitchFamily="34" charset="0"/>
              </a:rPr>
              <a:t>Acum</a:t>
            </a:r>
            <a:r>
              <a:rPr lang="pt-BR" b="1" dirty="0">
                <a:latin typeface="Tahoma" pitchFamily="34" charset="0"/>
              </a:rPr>
              <a:t>. Últimos 12 meses </a:t>
            </a:r>
            <a:endParaRPr lang="pt-BR" b="1" dirty="0"/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4" name=""/>
          <p:cNvGraphicFramePr>
            <a:graphicFrameLocks noGrp="true"/>
          </p:cNvGraphicFramePr>
          <p:nvPr/>
        </p:nvGraphicFramePr>
        <p:xfrm rot="0">
          <a:off x="749808" y="2011680"/>
          <a:ext cx="3657600" cy="2743200"/>
        </p:xfrm>
        <a:graphic>
          <a:graphicData uri="http://schemas.openxmlformats.org/drawingml/2006/table">
            <a:tbl>
              <a:tblPr/>
              <a:tblGrid>
                <a:gridCol w="3468594"/>
                <a:gridCol w="252009"/>
                <a:gridCol w="3459450"/>
                <a:gridCol w="464332"/>
              </a:tblGrid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Produto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Grupo Correspondente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Variação (sinal)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Variação (%)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Açúcar VHP (very high polarization)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Fabricação e refino de açúcar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Alimentos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+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17,61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Alimentos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Carnes de bovinos frescas ou refrigeradas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Abate e fabricação de produtos de carne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Alimentos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-14,40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Alimentos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Óleo de soja em bruto, mesmo degomado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Fabricação de óleos e gorduras vegetais e animais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Alimentos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-19,34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Alimentos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Resíduos da extração de soja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Fabricação de óleos e gorduras vegetais e animais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Alimentos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-19,34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Alimentos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 gridSpan="3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96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Variação Total da Atividade = -6,41%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h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96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Variação Total da Atividade = -6,41%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h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96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Variação Total da Atividade = -6,41%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Alimentos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06671D4-C915-4E1F-97AA-C53C0B0E4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4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Grupos Econômicos</a:t>
            </a:r>
          </a:p>
        </p:txBody>
      </p:sp>
      <p:sp>
        <p:nvSpPr>
          <p:cNvPr id="3" name="CaixaDeTexto 5">
            <a:extLst>
              <a:ext uri="{FF2B5EF4-FFF2-40B4-BE49-F238E27FC236}">
                <a16:creationId xmlns:a16="http://schemas.microsoft.com/office/drawing/2014/main" id="{45A7C68F-3B98-4436-A366-0784AEA7F407}"/>
              </a:ext>
            </a:extLst>
          </p:cNvPr>
          <p:cNvSpPr txBox="1"/>
          <p:nvPr/>
        </p:nvSpPr>
        <p:spPr>
          <a:xfrm>
            <a:off x="522288" y="1052513"/>
            <a:ext cx="8099425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100" dirty="0">
                <a:latin typeface="Tahoma" pitchFamily="34" charset="0"/>
              </a:rPr>
              <a:t>Produtos com maior influência &amp; </a:t>
            </a:r>
            <a:r>
              <a:rPr lang="pt-BR" sz="2100" b="1" dirty="0">
                <a:latin typeface="Tahoma" pitchFamily="34" charset="0"/>
              </a:rPr>
              <a:t>Grupos Econômicos</a:t>
            </a:r>
            <a:r>
              <a:rPr lang="pt-BR" sz="2100" dirty="0">
                <a:latin typeface="Tahoma" pitchFamily="34" charset="0"/>
              </a:rPr>
              <a:t> correspondentes: </a:t>
            </a:r>
            <a:r>
              <a:rPr lang="pt-BR" b="1" dirty="0" err="1">
                <a:latin typeface="Tahoma" pitchFamily="34" charset="0"/>
              </a:rPr>
              <a:t>Acum</a:t>
            </a:r>
            <a:r>
              <a:rPr lang="pt-BR" b="1" dirty="0">
                <a:latin typeface="Tahoma" pitchFamily="34" charset="0"/>
              </a:rPr>
              <a:t>. Últimos 12 meses </a:t>
            </a:r>
            <a:endParaRPr lang="pt-BR" b="1" dirty="0"/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4" name=""/>
          <p:cNvGraphicFramePr>
            <a:graphicFrameLocks noGrp="true"/>
          </p:cNvGraphicFramePr>
          <p:nvPr/>
        </p:nvGraphicFramePr>
        <p:xfrm rot="0">
          <a:off x="749808" y="2011680"/>
          <a:ext cx="3657600" cy="2743200"/>
        </p:xfrm>
        <a:graphic>
          <a:graphicData uri="http://schemas.openxmlformats.org/drawingml/2006/table">
            <a:tbl>
              <a:tblPr/>
              <a:tblGrid>
                <a:gridCol w="3468594"/>
                <a:gridCol w="252009"/>
                <a:gridCol w="3459450"/>
                <a:gridCol w="464332"/>
              </a:tblGrid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Produto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Grupo Correspondente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Variação (sinal)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Variação (%)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Chapas e tiras, de alumínio, de espessura superior a 0,2mm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[grupo não divulgado]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Metalurgia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Metalurgia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Lingotes, blocos, tarugos ou placas de aços ao carbono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Siderurgia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Metalurgia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-12,32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Metalurgia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Bobinas a quente de aços ao carbono, não revestidos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Siderurgia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Metalurgia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-12,32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Metalurgia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Tubos de aços com costura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[grupo não divulgado]</a:t>
                      </a:r>
                    </a:p>
                  </a:txBody>
                  <a:tcPr anchor="b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Metalurgia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/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 </a:t>
                      </a:r>
                    </a:p>
                  </a:txBody>
                  <a:tcPr anchor="t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Metalurgia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78013">
                <a:tc gridSpan="3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96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Variação Total da Atividade = -11,43%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h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96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Variação Total da Atividade = -11,43%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h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96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Variação Total da Atividade = -11,43%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Metalurgia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7756EAA-53DC-42E3-A2FC-D10FFCB035A0}"/>
              </a:ext>
            </a:extLst>
          </p:cNvPr>
          <p:cNvSpPr txBox="1"/>
          <p:nvPr/>
        </p:nvSpPr>
        <p:spPr>
          <a:xfrm>
            <a:off x="2898304" y="1052736"/>
            <a:ext cx="334739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kern="0" dirty="0">
                <a:latin typeface="Tahoma" pitchFamily="34" charset="0"/>
              </a:rPr>
              <a:t>Variação </a:t>
            </a:r>
            <a:r>
              <a:rPr lang="pt-BR" sz="2800" b="1" kern="0" dirty="0">
                <a:latin typeface="Tahoma" pitchFamily="34" charset="0"/>
              </a:rPr>
              <a:t>Mensal</a:t>
            </a:r>
            <a:r>
              <a:rPr lang="pt-BR" kern="0" dirty="0">
                <a:latin typeface="Tahoma" pitchFamily="34" charset="0"/>
              </a:rPr>
              <a:t> (%)</a:t>
            </a:r>
            <a:endParaRPr lang="pt-B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E89192-2681-4F3B-9FC7-CB99E933C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4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Indústria Geral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3"/>
          <a:stretch>
            <a:fillRect/>
          </a:stretch>
        </p:blipFill>
        <p:spPr>
          <a:xfrm>
            <a:off x="749808" y="1828800"/>
            <a:ext cx="7653528" cy="438912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4F9D094-C1A2-42A1-9BC1-6CC7E5514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906" y="2920847"/>
            <a:ext cx="3024188" cy="86241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pt-BR" sz="5000" b="1" kern="0" dirty="0">
                <a:latin typeface="Tahoma" pitchFamily="34" charset="0"/>
                <a:ea typeface="+mj-ea"/>
                <a:cs typeface="+mj-cs"/>
              </a:rPr>
              <a:t>FIM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A7731CC-2DC8-4E44-A61E-69DC7B5439AF}"/>
              </a:ext>
            </a:extLst>
          </p:cNvPr>
          <p:cNvSpPr txBox="1"/>
          <p:nvPr/>
        </p:nvSpPr>
        <p:spPr>
          <a:xfrm>
            <a:off x="2643323" y="1124744"/>
            <a:ext cx="43973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kern="0" dirty="0">
                <a:latin typeface="Tahoma" pitchFamily="34" charset="0"/>
                <a:cs typeface="Arial" charset="0"/>
              </a:rPr>
              <a:t>Peso no cálculo do índice</a:t>
            </a:r>
            <a:r>
              <a:rPr lang="pt-BR" kern="0" baseline="30000" dirty="0">
                <a:latin typeface="Tahoma" pitchFamily="34" charset="0"/>
                <a:cs typeface="Arial" charset="0"/>
              </a:rPr>
              <a:t>*</a:t>
            </a:r>
            <a:r>
              <a:rPr lang="pt-BR" kern="0" dirty="0">
                <a:latin typeface="Tahoma" pitchFamily="34" charset="0"/>
                <a:cs typeface="Arial" charset="0"/>
              </a:rPr>
              <a:t> (%)</a:t>
            </a:r>
            <a:endParaRPr lang="pt-BR" kern="0" dirty="0">
              <a:latin typeface="Tahoma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D9130B-61E1-4F93-A818-277271BAB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2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Grandes Categorias Econômicas</a:t>
            </a:r>
          </a:p>
        </p:txBody>
      </p:sp>
      <p:sp>
        <p:nvSpPr>
          <p:cNvPr id="4" name="CaixaDeTexto 10">
            <a:extLst>
              <a:ext uri="{FF2B5EF4-FFF2-40B4-BE49-F238E27FC236}">
                <a16:creationId xmlns:a16="http://schemas.microsoft.com/office/drawing/2014/main" id="{D5A97614-2BDF-4CC9-9682-4F3EBCD36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816" y="6423139"/>
            <a:ext cx="31806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9pPr>
          </a:lstStyle>
          <a:p>
            <a:r>
              <a:rPr lang="pt-BR" altLang="pt-BR" sz="1000" dirty="0">
                <a:latin typeface="+mj-lt"/>
              </a:rPr>
              <a:t>*Peso amostral atualizado pelo deslocamento do IBF</a:t>
            </a:r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988052"/>
                <a:gridCol w="1332281"/>
                <a:gridCol w="1332281"/>
              </a:tblGrid>
              <a:tr h="429768"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Grandes Categorias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AGO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SET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</a:tr>
              <a:tr h="429768"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Grandes Categorias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AGO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SET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</a:tr>
              <a:tr h="589788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Bens de Capital (BK)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7,84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7,78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589788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Bens Intermediários (BI)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55,54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55,92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589788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Bens de Consumo (BC)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36,62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36,30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589788">
                <a:tc>
                  <a:txBody>
                    <a:bodyPr/>
                    <a:lstStyle/>
                    <a:p>
                      <a:pPr algn="l" marL="3810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i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Bens de Cons. Duráveis (BCD)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i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17,20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i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17,17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589788">
                <a:tc>
                  <a:txBody>
                    <a:bodyPr/>
                    <a:lstStyle/>
                    <a:p>
                      <a:pPr algn="l" marL="3810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i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Bens de Cons. Não Duráveis (BCND)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i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82,80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i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82,83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589788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100,00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100,00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92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527D301-DBF4-4610-ABCC-1651880B00A7}"/>
              </a:ext>
            </a:extLst>
          </p:cNvPr>
          <p:cNvSpPr txBox="1"/>
          <p:nvPr/>
        </p:nvSpPr>
        <p:spPr>
          <a:xfrm>
            <a:off x="2995927" y="1052736"/>
            <a:ext cx="333328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Variação </a:t>
            </a:r>
            <a:r>
              <a:rPr lang="pt-BR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Mensal</a:t>
            </a: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 (%)</a:t>
            </a:r>
            <a:endParaRPr lang="pt-B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7A44D1-C6DD-4174-97AF-636DB3CC6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2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Grandes Categorias Econômicas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3"/>
          <a:stretch>
            <a:fillRect/>
          </a:stretch>
        </p:blipFill>
        <p:spPr>
          <a:xfrm>
            <a:off x="749808" y="1828800"/>
            <a:ext cx="7653528" cy="43891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4A06F37-0CF4-4A4E-BEA1-B85A0BD1CE39}"/>
              </a:ext>
            </a:extLst>
          </p:cNvPr>
          <p:cNvSpPr txBox="1"/>
          <p:nvPr/>
        </p:nvSpPr>
        <p:spPr>
          <a:xfrm>
            <a:off x="2712867" y="1044575"/>
            <a:ext cx="371826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>
                <a:latin typeface="Tahoma" pitchFamily="34" charset="0"/>
              </a:rPr>
              <a:t>Influência </a:t>
            </a:r>
            <a:r>
              <a:rPr lang="pt-BR" sz="2800" b="1" dirty="0">
                <a:latin typeface="Tahoma" pitchFamily="34" charset="0"/>
              </a:rPr>
              <a:t>Mensal</a:t>
            </a:r>
            <a:r>
              <a:rPr lang="pt-BR" b="1" dirty="0">
                <a:latin typeface="Tahoma" pitchFamily="34" charset="0"/>
              </a:rPr>
              <a:t> </a:t>
            </a:r>
            <a:r>
              <a:rPr lang="pt-BR" dirty="0">
                <a:latin typeface="Tahoma" pitchFamily="34" charset="0"/>
              </a:rPr>
              <a:t>(</a:t>
            </a:r>
            <a:r>
              <a:rPr lang="pt-BR" dirty="0" err="1">
                <a:latin typeface="Tahoma" pitchFamily="34" charset="0"/>
              </a:rPr>
              <a:t>p.p</a:t>
            </a:r>
            <a:r>
              <a:rPr lang="pt-BR" dirty="0">
                <a:latin typeface="Tahoma" pitchFamily="34" charset="0"/>
              </a:rPr>
              <a:t>.)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097FB9-2504-4A53-90EB-E44EC6D43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2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Grandes Categorias Econômicas</a:t>
            </a:r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4" name=""/>
          <p:cNvGraphicFramePr>
            <a:graphicFrameLocks noGrp="true"/>
          </p:cNvGraphicFramePr>
          <p:nvPr/>
        </p:nvGraphicFramePr>
        <p:xfrm rot="0"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988052"/>
                <a:gridCol w="1332281"/>
                <a:gridCol w="1332281"/>
              </a:tblGrid>
              <a:tr h="429768"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Grandes Categorias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AGO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SET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</a:tr>
              <a:tr h="429768"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Grandes Categorias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AGO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SET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</a:tr>
              <a:tr h="589788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Bens de Capital (BK)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589788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Bens Intermediários (BI)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0,82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589788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Bens de Consumo (BC)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-0,08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589788">
                <a:tc>
                  <a:txBody>
                    <a:bodyPr/>
                    <a:lstStyle/>
                    <a:p>
                      <a:pPr algn="l" marL="3810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i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Bens de Cons. Duráveis (BCD)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i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i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589788">
                <a:tc>
                  <a:txBody>
                    <a:bodyPr/>
                    <a:lstStyle/>
                    <a:p>
                      <a:pPr algn="l" marL="3810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i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Bens de Cons. Não Duráveis (BCND)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i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-0,10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i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589788"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0,75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1,11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039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">
            <a:extLst>
              <a:ext uri="{FF2B5EF4-FFF2-40B4-BE49-F238E27FC236}">
                <a16:creationId xmlns:a16="http://schemas.microsoft.com/office/drawing/2014/main" id="{88A509DA-0642-4B84-AF56-3AC051DD951C}"/>
              </a:ext>
            </a:extLst>
          </p:cNvPr>
          <p:cNvSpPr txBox="1"/>
          <p:nvPr/>
        </p:nvSpPr>
        <p:spPr>
          <a:xfrm>
            <a:off x="1587048" y="1052736"/>
            <a:ext cx="596990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1" kern="0" dirty="0">
                <a:latin typeface="Tahoma" pitchFamily="34" charset="0"/>
              </a:rPr>
              <a:t>Produtos</a:t>
            </a:r>
            <a:r>
              <a:rPr lang="pt-BR" kern="0" dirty="0">
                <a:latin typeface="Tahoma" pitchFamily="34" charset="0"/>
              </a:rPr>
              <a:t> com maior influência: </a:t>
            </a:r>
            <a:r>
              <a:rPr lang="pt-BR" sz="2800" b="1" kern="0" dirty="0">
                <a:latin typeface="Tahoma" pitchFamily="34" charset="0"/>
              </a:rPr>
              <a:t>Mensal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C351F9-830E-45EC-B53E-7E0261EFA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2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Grandes Categorias Econômicas</a:t>
            </a:r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4" name=""/>
          <p:cNvGraphicFramePr>
            <a:graphicFrameLocks noGrp="true"/>
          </p:cNvGraphicFramePr>
          <p:nvPr/>
        </p:nvGraphicFramePr>
        <p:xfrm rot="0"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270248"/>
                <a:gridCol w="457200"/>
                <a:gridCol w="1088136"/>
                <a:gridCol w="1408176"/>
                <a:gridCol w="429768"/>
              </a:tblGrid>
              <a:tr h="338328"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Produtos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Influência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Influência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Variação (%)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Produtos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Sinal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Valor (p.p.)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Variação (%)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Tratores agrícolas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0,37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Capital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Aviões de peso superior a 2.000 kg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0,37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Capital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PC desktops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0,37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Capital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Computadores pessoais portáteis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0,37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Capital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Fabricação de embarcações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0,37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Capital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Caminhão-trator, para reboques e semirreboques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0,37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Capital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Máquinas para colheita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0,37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Capital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Máquinas para encher, fechar, embalar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0,37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Capital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Máquinas para fabricação e acabamento papel/papel-cartão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0,37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Capital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Balanças para pesagem, dosagem ou contagem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-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0,37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Capital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Demais 52 produtos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/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0,05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ea typeface="Calibri"/>
                          <a:sym typeface="Calibri"/>
                        </a:rPr>
                        <a:t>0,37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mpd="sng" algn="ctr" cap="flat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true">
                  <a:txBody>
                    <a:bodyPr/>
                    <a:lstStyle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 de Capital</a:t>
                      </a:r>
                    </a:p>
                  </a:txBody>
                  <a:tcPr vert="vert" anchor="ctr" marB="0" marT="0" marR="0" marL="0">
                    <a:lnL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mpd="sng" algn="ctr" cap="flat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671C.tmp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FAAA17EC6E5A842AFA56633150E2D8D" ma:contentTypeVersion="15" ma:contentTypeDescription="Crie um novo documento." ma:contentTypeScope="" ma:versionID="c9d646b38aa2cdcc74104fca3fda98af">
  <xsd:schema xmlns:xsd="http://www.w3.org/2001/XMLSchema" xmlns:xs="http://www.w3.org/2001/XMLSchema" xmlns:p="http://schemas.microsoft.com/office/2006/metadata/properties" xmlns:ns2="e366de4c-8b30-400d-8c8d-8b1689d28605" xmlns:ns3="75d48d35-aa31-4959-83dc-ddfce39761ac" targetNamespace="http://schemas.microsoft.com/office/2006/metadata/properties" ma:root="true" ma:fieldsID="d838197e259f6549966390e9d5416a87" ns2:_="" ns3:_="">
    <xsd:import namespace="e366de4c-8b30-400d-8c8d-8b1689d28605"/>
    <xsd:import namespace="75d48d35-aa31-4959-83dc-ddfce39761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6de4c-8b30-400d-8c8d-8b1689d286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Marcações de imagem" ma:readOnly="false" ma:fieldId="{5cf76f15-5ced-4ddc-b409-7134ff3c332f}" ma:taxonomyMulti="true" ma:sspId="1f81e987-bf3d-489f-ba09-155191a9b1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48d35-aa31-4959-83dc-ddfce39761a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0040d2f-b8f6-4623-b7a0-84f1e9d23fc8}" ma:internalName="TaxCatchAll" ma:showField="CatchAllData" ma:web="75d48d35-aa31-4959-83dc-ddfce39761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48d35-aa31-4959-83dc-ddfce39761ac" xsi:nil="true"/>
    <lcf76f155ced4ddcb4097134ff3c332f xmlns="e366de4c-8b30-400d-8c8d-8b1689d2860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B91802-1B0F-4678-9150-2BB75494CEBF}"/>
</file>

<file path=customXml/itemProps2.xml><?xml version="1.0" encoding="utf-8"?>
<ds:datastoreItem xmlns:ds="http://schemas.openxmlformats.org/officeDocument/2006/customXml" ds:itemID="{AC81068F-5BD7-4798-BBA4-E5773C0E82FE}"/>
</file>

<file path=customXml/itemProps3.xml><?xml version="1.0" encoding="utf-8"?>
<ds:datastoreItem xmlns:ds="http://schemas.openxmlformats.org/officeDocument/2006/customXml" ds:itemID="{05662E5C-A7C6-48A6-94AA-2F81FE8B7A6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20817</TotalTime>
  <Words>504</Words>
  <Application>Microsoft Office PowerPoint</Application>
  <PresentationFormat>Apresentação na tela (4:3)</PresentationFormat>
  <Paragraphs>110</Paragraphs>
  <Slides>40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40</vt:i4>
      </vt:variant>
    </vt:vector>
  </HeadingPairs>
  <TitlesOfParts>
    <vt:vector size="52" baseType="lpstr">
      <vt:lpstr>Microsoft YaHei</vt:lpstr>
      <vt:lpstr>Alef</vt:lpstr>
      <vt:lpstr>Arial</vt:lpstr>
      <vt:lpstr>Arial Narrow</vt:lpstr>
      <vt:lpstr>Arial Unicode MS</vt:lpstr>
      <vt:lpstr>Segoe UI</vt:lpstr>
      <vt:lpstr>Tahoma</vt:lpstr>
      <vt:lpstr>Times</vt:lpstr>
      <vt:lpstr>Times New Roman</vt:lpstr>
      <vt:lpstr>Tema do Office</vt:lpstr>
      <vt:lpstr>ppt671C.tmp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IBGE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GEC;felipe.camara</dc:creator>
  <cp:lastModifiedBy/>
  <cp:revision>1083</cp:revision>
  <cp:lastPrinted>2015-11-23T11:58:52Z</cp:lastPrinted>
  <dcterms:created xsi:type="dcterms:W3CDTF">2001-03-06T14:47:28Z</dcterms:created>
  <dcterms:modified xsi:type="dcterms:W3CDTF">2023-10-19T12:28:00Z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0x0101009FAAA17EC6E5A842AFA56633150E2D8D</vt:lpwstr>
  </property>
</Properties>
</file>